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rts/chart1.xml" ContentType="application/vnd.openxmlformats-officedocument.drawingml.chart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charts/chart2.xml" ContentType="application/vnd.openxmlformats-officedocument.drawingml.chart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8.xml" ContentType="application/vnd.openxmlformats-officedocument.themeOverride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9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4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1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8" r:id="rId3"/>
    <p:sldId id="319" r:id="rId4"/>
    <p:sldId id="320" r:id="rId5"/>
    <p:sldId id="317" r:id="rId6"/>
    <p:sldId id="260" r:id="rId7"/>
    <p:sldId id="259" r:id="rId8"/>
    <p:sldId id="261" r:id="rId9"/>
    <p:sldId id="264" r:id="rId10"/>
    <p:sldId id="265" r:id="rId11"/>
    <p:sldId id="288" r:id="rId12"/>
    <p:sldId id="315" r:id="rId13"/>
    <p:sldId id="287" r:id="rId14"/>
    <p:sldId id="266" r:id="rId15"/>
    <p:sldId id="318" r:id="rId16"/>
    <p:sldId id="268" r:id="rId17"/>
    <p:sldId id="267" r:id="rId18"/>
    <p:sldId id="262" r:id="rId19"/>
    <p:sldId id="316" r:id="rId20"/>
    <p:sldId id="269" r:id="rId21"/>
    <p:sldId id="270" r:id="rId22"/>
    <p:sldId id="271" r:id="rId23"/>
    <p:sldId id="289" r:id="rId24"/>
    <p:sldId id="263" r:id="rId25"/>
    <p:sldId id="272" r:id="rId26"/>
    <p:sldId id="273" r:id="rId27"/>
    <p:sldId id="274" r:id="rId28"/>
    <p:sldId id="290" r:id="rId29"/>
    <p:sldId id="257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280" r:id="rId55"/>
    <p:sldId id="285" r:id="rId56"/>
    <p:sldId id="283" r:id="rId57"/>
    <p:sldId id="284" r:id="rId5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CC9"/>
    <a:srgbClr val="03DFBA"/>
    <a:srgbClr val="F5778B"/>
    <a:srgbClr val="4E6F86"/>
    <a:srgbClr val="F5677D"/>
    <a:srgbClr val="F5425E"/>
    <a:srgbClr val="E9B81F"/>
    <a:srgbClr val="308ACA"/>
    <a:srgbClr val="0A964A"/>
    <a:srgbClr val="354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92" autoAdjust="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4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276315703484"/>
          <c:y val="5.3314677998740893E-2"/>
          <c:w val="0.88587869321709356"/>
          <c:h val="0.734462691394020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投放占比</c:v>
                </c:pt>
              </c:strCache>
            </c:strRef>
          </c:tx>
          <c:explosion val="12"/>
          <c:dPt>
            <c:idx val="0"/>
            <c:bubble3D val="0"/>
            <c:spPr>
              <a:solidFill>
                <a:schemeClr val="accent5">
                  <a:alpha val="80000"/>
                </a:schemeClr>
              </a:solidFill>
            </c:spPr>
          </c:dPt>
          <c:dPt>
            <c:idx val="1"/>
            <c:bubble3D val="0"/>
            <c:spPr>
              <a:solidFill>
                <a:schemeClr val="accent1">
                  <a:lumMod val="50000"/>
                  <a:alpha val="80000"/>
                </a:schemeClr>
              </a:solidFill>
            </c:spPr>
          </c:dPt>
          <c:dPt>
            <c:idx val="2"/>
            <c:bubble3D val="0"/>
            <c:spPr>
              <a:solidFill>
                <a:schemeClr val="accent1">
                  <a:alpha val="80000"/>
                </a:schemeClr>
              </a:solidFill>
            </c:spPr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  <a:alpha val="80000"/>
                </a:schemeClr>
              </a:solidFill>
            </c:spPr>
          </c:dPt>
          <c:dLbls>
            <c:dLbl>
              <c:idx val="0"/>
              <c:layout>
                <c:manualLayout>
                  <c:x val="-0.11986086513263232"/>
                  <c:y val="-8.052943963016455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7962962962961"/>
                      <c:h val="0.3803163900414937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 b="1">
                    <a:solidFill>
                      <a:schemeClr val="bg1"/>
                    </a:solidFill>
                    <a:latin typeface="+mj-lt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276315703484"/>
          <c:y val="5.3314677998740893E-2"/>
          <c:w val="0.88587869321709356"/>
          <c:h val="0.734462691394020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投放占比</c:v>
                </c:pt>
              </c:strCache>
            </c:strRef>
          </c:tx>
          <c:explosion val="12"/>
          <c:dPt>
            <c:idx val="0"/>
            <c:bubble3D val="0"/>
            <c:spPr>
              <a:solidFill>
                <a:schemeClr val="accent4">
                  <a:alpha val="80000"/>
                </a:schemeClr>
              </a:solidFill>
            </c:spPr>
          </c:dPt>
          <c:dPt>
            <c:idx val="1"/>
            <c:bubble3D val="0"/>
            <c:spPr>
              <a:solidFill>
                <a:schemeClr val="accent3">
                  <a:alpha val="80000"/>
                </a:schemeClr>
              </a:solidFill>
            </c:spPr>
          </c:dPt>
          <c:dPt>
            <c:idx val="2"/>
            <c:bubble3D val="0"/>
            <c:spPr>
              <a:solidFill>
                <a:schemeClr val="accent1">
                  <a:alpha val="80000"/>
                </a:schemeClr>
              </a:solidFill>
            </c:spPr>
          </c:dPt>
          <c:dPt>
            <c:idx val="3"/>
            <c:bubble3D val="0"/>
            <c:spPr>
              <a:solidFill>
                <a:srgbClr val="F5425E">
                  <a:alpha val="80000"/>
                </a:srgbClr>
              </a:solidFill>
            </c:spPr>
          </c:dPt>
          <c:dLbls>
            <c:dLbl>
              <c:idx val="0"/>
              <c:layout>
                <c:manualLayout>
                  <c:x val="-0.11986086513263232"/>
                  <c:y val="-8.052943963016455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7962962962961"/>
                      <c:h val="0.3803163900414937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 b="1">
                    <a:solidFill>
                      <a:schemeClr val="bg1"/>
                    </a:solidFill>
                    <a:latin typeface="+mj-lt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68981253495004"/>
          <c:y val="5.9473634916174953E-2"/>
          <c:w val="0.67256026133548519"/>
          <c:h val="0.881052730167650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3"/>
            <c:invertIfNegative val="0"/>
            <c:bubble3D val="0"/>
            <c:spPr>
              <a:solidFill>
                <a:srgbClr val="F5425E"/>
              </a:solidFill>
            </c:spPr>
          </c:dPt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0.22</c:v>
                </c:pt>
                <c:pt idx="1">
                  <c:v>0.35</c:v>
                </c:pt>
                <c:pt idx="2">
                  <c:v>0.47</c:v>
                </c:pt>
                <c:pt idx="3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"/>
        <c:axId val="199073072"/>
        <c:axId val="199073632"/>
      </c:barChart>
      <c:catAx>
        <c:axId val="199073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99073632"/>
        <c:crosses val="autoZero"/>
        <c:auto val="1"/>
        <c:lblAlgn val="ctr"/>
        <c:lblOffset val="100"/>
        <c:noMultiLvlLbl val="0"/>
      </c:catAx>
      <c:valAx>
        <c:axId val="19907363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99073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5425E">
                  <a:alpha val="80000"/>
                </a:srgb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alpha val="8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alpha val="80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1">
                  <a:alpha val="80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-28"/>
        <c:axId val="199075872"/>
        <c:axId val="199076432"/>
      </c:barChart>
      <c:catAx>
        <c:axId val="199075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bg1"/>
                </a:solidFill>
                <a:latin typeface="+mj-lt"/>
              </a:defRPr>
            </a:pPr>
            <a:endParaRPr lang="zh-CN"/>
          </a:p>
        </c:txPr>
        <c:crossAx val="199076432"/>
        <c:crosses val="autoZero"/>
        <c:auto val="1"/>
        <c:lblAlgn val="ctr"/>
        <c:lblOffset val="100"/>
        <c:noMultiLvlLbl val="0"/>
      </c:catAx>
      <c:valAx>
        <c:axId val="1990764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9075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投放占比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explosion val="12"/>
            <c:spPr>
              <a:solidFill>
                <a:schemeClr val="accent4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22"/>
            <c:spPr>
              <a:solidFill>
                <a:schemeClr val="accent1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explosion val="10"/>
            <c:spPr>
              <a:solidFill>
                <a:srgbClr val="F5425E">
                  <a:alpha val="80000"/>
                </a:srgb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5488999260571731"/>
                  <c:y val="-0.122325934139826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7962962962961"/>
                      <c:h val="0.3803163900414937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220004160946913E-2"/>
          <c:y val="6.592496032027402E-2"/>
          <c:w val="0.92481950303031402"/>
          <c:h val="0.888353741348183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投放量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5425E">
                  <a:alpha val="80000"/>
                </a:srgb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alpha val="80000"/>
                </a:schemeClr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chemeClr val="accent4">
                  <a:alpha val="80000"/>
                </a:schemeClr>
              </a:solidFill>
              <a:ln>
                <a:noFill/>
              </a:ln>
            </c:spPr>
          </c:dPt>
          <c:dLbls>
            <c:dLbl>
              <c:idx val="2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0.1</c:v>
                </c:pt>
                <c:pt idx="3">
                  <c:v>0.30000000000000021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840162391710971E-2"/>
          <c:y val="3.8194454886935389E-2"/>
          <c:w val="0.9469444821467432"/>
          <c:h val="0.86212922739753595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5425E"/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10</c:v>
                </c:pt>
                <c:pt idx="1">
                  <c:v>15</c:v>
                </c:pt>
                <c:pt idx="2">
                  <c:v>25</c:v>
                </c:pt>
                <c:pt idx="3">
                  <c:v>31.6666666666667</c:v>
                </c:pt>
                <c:pt idx="4">
                  <c:v>39.1666666666667</c:v>
                </c:pt>
                <c:pt idx="5">
                  <c:v>35</c:v>
                </c:pt>
                <c:pt idx="6">
                  <c:v>54.1666666666667</c:v>
                </c:pt>
                <c:pt idx="7">
                  <c:v>55</c:v>
                </c:pt>
                <c:pt idx="8">
                  <c:v>69.1666666666667</c:v>
                </c:pt>
                <c:pt idx="9">
                  <c:v>65</c:v>
                </c:pt>
                <c:pt idx="10">
                  <c:v>84.1666666666667</c:v>
                </c:pt>
                <c:pt idx="11">
                  <c:v>91.6666666666667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</c:v>
                </c:pt>
                <c:pt idx="1">
                  <c:v>8</c:v>
                </c:pt>
                <c:pt idx="2">
                  <c:v>15</c:v>
                </c:pt>
                <c:pt idx="3">
                  <c:v>19.3333333333333</c:v>
                </c:pt>
                <c:pt idx="4">
                  <c:v>24.3333333333333</c:v>
                </c:pt>
                <c:pt idx="5">
                  <c:v>22</c:v>
                </c:pt>
                <c:pt idx="6">
                  <c:v>34.3333333333333</c:v>
                </c:pt>
                <c:pt idx="7">
                  <c:v>20</c:v>
                </c:pt>
                <c:pt idx="8">
                  <c:v>44.3333333333333</c:v>
                </c:pt>
                <c:pt idx="9">
                  <c:v>55</c:v>
                </c:pt>
                <c:pt idx="10">
                  <c:v>54.3333333333333</c:v>
                </c:pt>
                <c:pt idx="11">
                  <c:v>59.3333333333333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278272"/>
        <c:axId val="203278832"/>
      </c:areaChart>
      <c:catAx>
        <c:axId val="203278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278832"/>
        <c:crosses val="autoZero"/>
        <c:auto val="1"/>
        <c:lblAlgn val="ctr"/>
        <c:lblOffset val="100"/>
        <c:noMultiLvlLbl val="0"/>
      </c:catAx>
      <c:valAx>
        <c:axId val="203278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3278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5425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2416952125999495"/>
                  <c:y val="-0.2547914107857401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0.65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5425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0576836978258529"/>
                  <c:y val="-0.254791410785740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0.75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5425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8673343628318767"/>
                  <c:y val="-6.41649728707990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0.25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68981253495004"/>
          <c:y val="5.9473634916174953E-2"/>
          <c:w val="0.67256026133548519"/>
          <c:h val="0.881052730167650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0.22</c:v>
                </c:pt>
                <c:pt idx="1">
                  <c:v>0.35</c:v>
                </c:pt>
                <c:pt idx="2">
                  <c:v>0.47</c:v>
                </c:pt>
                <c:pt idx="3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"/>
        <c:axId val="146037472"/>
        <c:axId val="146038032"/>
      </c:barChart>
      <c:catAx>
        <c:axId val="1460374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zh-CN"/>
          </a:p>
        </c:txPr>
        <c:crossAx val="146038032"/>
        <c:crosses val="autoZero"/>
        <c:auto val="1"/>
        <c:lblAlgn val="ctr"/>
        <c:lblOffset val="100"/>
        <c:noMultiLvlLbl val="0"/>
      </c:catAx>
      <c:valAx>
        <c:axId val="14603803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46037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alpha val="8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alpha val="8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alpha val="80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1">
                  <a:alpha val="80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-28"/>
        <c:axId val="146040272"/>
        <c:axId val="146040832"/>
      </c:barChart>
      <c:catAx>
        <c:axId val="1460402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pPr>
            <a:endParaRPr lang="zh-CN"/>
          </a:p>
        </c:txPr>
        <c:crossAx val="146040832"/>
        <c:crosses val="autoZero"/>
        <c:auto val="1"/>
        <c:lblAlgn val="ctr"/>
        <c:lblOffset val="100"/>
        <c:noMultiLvlLbl val="0"/>
      </c:catAx>
      <c:valAx>
        <c:axId val="1460408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6040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投放占比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explosion val="12"/>
            <c:spPr>
              <a:solidFill>
                <a:schemeClr val="accent4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22"/>
            <c:spPr>
              <a:solidFill>
                <a:schemeClr val="accent1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explosion val="10"/>
            <c:spPr>
              <a:solidFill>
                <a:schemeClr val="accent5">
                  <a:alpha val="80000"/>
                </a:scheme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5488999260571731"/>
                  <c:y val="-0.122325934139826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7962962962961"/>
                      <c:h val="0.3803163900414937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220004160946913E-2"/>
          <c:y val="6.592496032027402E-2"/>
          <c:w val="0.92481950303031402"/>
          <c:h val="0.888353741348183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投放量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alpha val="8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alpha val="80000"/>
                </a:schemeClr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chemeClr val="accent4">
                  <a:alpha val="80000"/>
                </a:schemeClr>
              </a:solidFill>
              <a:ln>
                <a:noFill/>
              </a:ln>
            </c:spPr>
          </c:dPt>
          <c:dLbls>
            <c:dLbl>
              <c:idx val="2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0.1</c:v>
                </c:pt>
                <c:pt idx="3">
                  <c:v>0.30000000000000021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840162391710971E-2"/>
          <c:y val="3.8194454886935389E-2"/>
          <c:w val="0.9469444821467432"/>
          <c:h val="0.86212922739753595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10</c:v>
                </c:pt>
                <c:pt idx="1">
                  <c:v>15</c:v>
                </c:pt>
                <c:pt idx="2">
                  <c:v>25</c:v>
                </c:pt>
                <c:pt idx="3">
                  <c:v>31.6666666666667</c:v>
                </c:pt>
                <c:pt idx="4">
                  <c:v>39.1666666666667</c:v>
                </c:pt>
                <c:pt idx="5">
                  <c:v>35</c:v>
                </c:pt>
                <c:pt idx="6">
                  <c:v>54.1666666666667</c:v>
                </c:pt>
                <c:pt idx="7">
                  <c:v>55</c:v>
                </c:pt>
                <c:pt idx="8">
                  <c:v>69.1666666666667</c:v>
                </c:pt>
                <c:pt idx="9">
                  <c:v>65</c:v>
                </c:pt>
                <c:pt idx="10">
                  <c:v>84.1666666666667</c:v>
                </c:pt>
                <c:pt idx="11">
                  <c:v>91.6666666666667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</c:v>
                </c:pt>
                <c:pt idx="1">
                  <c:v>8</c:v>
                </c:pt>
                <c:pt idx="2">
                  <c:v>15</c:v>
                </c:pt>
                <c:pt idx="3">
                  <c:v>19.3333333333333</c:v>
                </c:pt>
                <c:pt idx="4">
                  <c:v>24.3333333333333</c:v>
                </c:pt>
                <c:pt idx="5">
                  <c:v>22</c:v>
                </c:pt>
                <c:pt idx="6">
                  <c:v>34.3333333333333</c:v>
                </c:pt>
                <c:pt idx="7">
                  <c:v>20</c:v>
                </c:pt>
                <c:pt idx="8">
                  <c:v>44.3333333333333</c:v>
                </c:pt>
                <c:pt idx="9">
                  <c:v>55</c:v>
                </c:pt>
                <c:pt idx="10">
                  <c:v>54.3333333333333</c:v>
                </c:pt>
                <c:pt idx="11">
                  <c:v>59.3333333333333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063552"/>
        <c:axId val="199064112"/>
      </c:areaChart>
      <c:catAx>
        <c:axId val="19906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9064112"/>
        <c:crosses val="autoZero"/>
        <c:auto val="1"/>
        <c:lblAlgn val="ctr"/>
        <c:lblOffset val="100"/>
        <c:noMultiLvlLbl val="0"/>
      </c:catAx>
      <c:valAx>
        <c:axId val="199064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063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2416952125999495"/>
                  <c:y val="-0.2547914107857401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0.65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0576836978258529"/>
                  <c:y val="-0.254791410785740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0.75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8673343628318767"/>
                  <c:y val="-6.41649728707990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0.25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BEA49-4D5A-4BFE-AB59-2253AF571EBF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925F-4E9F-4D8E-8F68-794EBD4A2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3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3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17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19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49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8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14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7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8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63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68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3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ibo.com/51ppt" TargetMode="External"/><Relationship Id="rId13" Type="http://schemas.openxmlformats.org/officeDocument/2006/relationships/hyperlink" Target="http://www.showppt.com/" TargetMode="External"/><Relationship Id="rId3" Type="http://schemas.openxmlformats.org/officeDocument/2006/relationships/notesSlide" Target="../notesSlides/notesSlide8.xml"/><Relationship Id="rId7" Type="http://schemas.openxmlformats.org/officeDocument/2006/relationships/hyperlink" Target="http://www.weibo.com/pptstore" TargetMode="External"/><Relationship Id="rId12" Type="http://schemas.openxmlformats.org/officeDocument/2006/relationships/hyperlink" Target="http://www.pptstore.net/zhidao/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0.xml"/><Relationship Id="rId6" Type="http://schemas.openxmlformats.org/officeDocument/2006/relationships/hyperlink" Target="http://www.51ppt.com.cn/Article/PPTTips/2013-03-15/Article_20130315013834.html" TargetMode="External"/><Relationship Id="rId11" Type="http://schemas.openxmlformats.org/officeDocument/2006/relationships/hyperlink" Target="http://www.51ppt.com.cn/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://www.pptstore.net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www.weibo.com/showpp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669797" y="41338"/>
            <a:ext cx="6816662" cy="6816662"/>
          </a:xfrm>
          <a:prstGeom prst="ellipse">
            <a:avLst/>
          </a:prstGeom>
          <a:solidFill>
            <a:srgbClr val="79AC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9AC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69830" y="2742633"/>
            <a:ext cx="3877985" cy="1748171"/>
            <a:chOff x="4413432" y="2618656"/>
            <a:chExt cx="3877985" cy="17481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646879" y="3632032"/>
              <a:ext cx="30396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955541" y="3782052"/>
              <a:ext cx="24222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陈健柯</a:t>
              </a:r>
              <a:endPara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13432" y="2618656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实习工作汇报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681447" y="1166207"/>
            <a:ext cx="1576426" cy="15764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700492" y="3906029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007946" y="1166207"/>
            <a:ext cx="2173771" cy="217377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3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87" y="2173888"/>
            <a:ext cx="2301972" cy="16163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0" y="2173888"/>
            <a:ext cx="2301973" cy="16163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10" y="3862667"/>
            <a:ext cx="2301972" cy="16067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52" y="3862667"/>
            <a:ext cx="2301972" cy="16067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88953" y="2173888"/>
            <a:ext cx="2301972" cy="1626007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9309" y="2173888"/>
            <a:ext cx="2301972" cy="1626007"/>
          </a:xfrm>
          <a:prstGeom prst="rect">
            <a:avLst/>
          </a:prstGeom>
          <a:solidFill>
            <a:srgbClr val="79AC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59%</a:t>
            </a:r>
            <a:endParaRPr lang="zh-CN" altLang="en-US" sz="5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9131" y="3853635"/>
            <a:ext cx="2301972" cy="1626007"/>
          </a:xfrm>
          <a:prstGeom prst="rect">
            <a:avLst/>
          </a:prstGeom>
          <a:solidFill>
            <a:srgbClr val="79AC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99488" y="3863893"/>
            <a:ext cx="2301972" cy="162600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PDF"/>
          <p:cNvSpPr>
            <a:spLocks noEditPoints="1"/>
          </p:cNvSpPr>
          <p:nvPr/>
        </p:nvSpPr>
        <p:spPr bwMode="auto">
          <a:xfrm>
            <a:off x="2204322" y="2522335"/>
            <a:ext cx="671232" cy="642667"/>
          </a:xfrm>
          <a:custGeom>
            <a:avLst/>
            <a:gdLst>
              <a:gd name="T0" fmla="*/ 178 w 408"/>
              <a:gd name="T1" fmla="*/ 4 h 388"/>
              <a:gd name="T2" fmla="*/ 152 w 408"/>
              <a:gd name="T3" fmla="*/ 45 h 388"/>
              <a:gd name="T4" fmla="*/ 168 w 408"/>
              <a:gd name="T5" fmla="*/ 145 h 388"/>
              <a:gd name="T6" fmla="*/ 99 w 408"/>
              <a:gd name="T7" fmla="*/ 282 h 388"/>
              <a:gd name="T8" fmla="*/ 11 w 408"/>
              <a:gd name="T9" fmla="*/ 353 h 388"/>
              <a:gd name="T10" fmla="*/ 45 w 408"/>
              <a:gd name="T11" fmla="*/ 385 h 388"/>
              <a:gd name="T12" fmla="*/ 121 w 408"/>
              <a:gd name="T13" fmla="*/ 306 h 388"/>
              <a:gd name="T14" fmla="*/ 182 w 408"/>
              <a:gd name="T15" fmla="*/ 274 h 388"/>
              <a:gd name="T16" fmla="*/ 268 w 408"/>
              <a:gd name="T17" fmla="*/ 258 h 388"/>
              <a:gd name="T18" fmla="*/ 381 w 408"/>
              <a:gd name="T19" fmla="*/ 287 h 388"/>
              <a:gd name="T20" fmla="*/ 399 w 408"/>
              <a:gd name="T21" fmla="*/ 272 h 388"/>
              <a:gd name="T22" fmla="*/ 385 w 408"/>
              <a:gd name="T23" fmla="*/ 232 h 388"/>
              <a:gd name="T24" fmla="*/ 272 w 408"/>
              <a:gd name="T25" fmla="*/ 227 h 388"/>
              <a:gd name="T26" fmla="*/ 201 w 408"/>
              <a:gd name="T27" fmla="*/ 132 h 388"/>
              <a:gd name="T28" fmla="*/ 215 w 408"/>
              <a:gd name="T29" fmla="*/ 51 h 388"/>
              <a:gd name="T30" fmla="*/ 178 w 408"/>
              <a:gd name="T31" fmla="*/ 4 h 388"/>
              <a:gd name="T32" fmla="*/ 186 w 408"/>
              <a:gd name="T33" fmla="*/ 24 h 388"/>
              <a:gd name="T34" fmla="*/ 188 w 408"/>
              <a:gd name="T35" fmla="*/ 84 h 388"/>
              <a:gd name="T36" fmla="*/ 186 w 408"/>
              <a:gd name="T37" fmla="*/ 24 h 388"/>
              <a:gd name="T38" fmla="*/ 187 w 408"/>
              <a:gd name="T39" fmla="*/ 178 h 388"/>
              <a:gd name="T40" fmla="*/ 235 w 408"/>
              <a:gd name="T41" fmla="*/ 236 h 388"/>
              <a:gd name="T42" fmla="*/ 145 w 408"/>
              <a:gd name="T43" fmla="*/ 261 h 388"/>
              <a:gd name="T44" fmla="*/ 186 w 408"/>
              <a:gd name="T45" fmla="*/ 177 h 388"/>
              <a:gd name="T46" fmla="*/ 187 w 408"/>
              <a:gd name="T47" fmla="*/ 178 h 388"/>
              <a:gd name="T48" fmla="*/ 336 w 408"/>
              <a:gd name="T49" fmla="*/ 250 h 388"/>
              <a:gd name="T50" fmla="*/ 383 w 408"/>
              <a:gd name="T51" fmla="*/ 261 h 388"/>
              <a:gd name="T52" fmla="*/ 325 w 408"/>
              <a:gd name="T53" fmla="*/ 251 h 388"/>
              <a:gd name="T54" fmla="*/ 336 w 408"/>
              <a:gd name="T55" fmla="*/ 250 h 388"/>
              <a:gd name="T56" fmla="*/ 76 w 408"/>
              <a:gd name="T57" fmla="*/ 318 h 388"/>
              <a:gd name="T58" fmla="*/ 40 w 408"/>
              <a:gd name="T59" fmla="*/ 358 h 388"/>
              <a:gd name="T60" fmla="*/ 78 w 408"/>
              <a:gd name="T61" fmla="*/ 314 h 388"/>
              <a:gd name="T62" fmla="*/ 76 w 408"/>
              <a:gd name="T63" fmla="*/ 317 h 388"/>
              <a:gd name="T64" fmla="*/ 76 w 408"/>
              <a:gd name="T65" fmla="*/ 31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8" h="388">
                <a:moveTo>
                  <a:pt x="178" y="4"/>
                </a:moveTo>
                <a:cubicBezTo>
                  <a:pt x="157" y="4"/>
                  <a:pt x="150" y="27"/>
                  <a:pt x="152" y="45"/>
                </a:cubicBezTo>
                <a:cubicBezTo>
                  <a:pt x="151" y="79"/>
                  <a:pt x="164" y="112"/>
                  <a:pt x="168" y="145"/>
                </a:cubicBezTo>
                <a:cubicBezTo>
                  <a:pt x="147" y="192"/>
                  <a:pt x="124" y="238"/>
                  <a:pt x="99" y="282"/>
                </a:cubicBezTo>
                <a:cubicBezTo>
                  <a:pt x="64" y="297"/>
                  <a:pt x="24" y="331"/>
                  <a:pt x="11" y="353"/>
                </a:cubicBezTo>
                <a:cubicBezTo>
                  <a:pt x="0" y="374"/>
                  <a:pt x="27" y="388"/>
                  <a:pt x="45" y="385"/>
                </a:cubicBezTo>
                <a:cubicBezTo>
                  <a:pt x="82" y="374"/>
                  <a:pt x="100" y="336"/>
                  <a:pt x="121" y="306"/>
                </a:cubicBezTo>
                <a:cubicBezTo>
                  <a:pt x="129" y="280"/>
                  <a:pt x="160" y="283"/>
                  <a:pt x="182" y="274"/>
                </a:cubicBezTo>
                <a:cubicBezTo>
                  <a:pt x="210" y="268"/>
                  <a:pt x="240" y="259"/>
                  <a:pt x="268" y="258"/>
                </a:cubicBezTo>
                <a:cubicBezTo>
                  <a:pt x="303" y="275"/>
                  <a:pt x="342" y="293"/>
                  <a:pt x="381" y="287"/>
                </a:cubicBezTo>
                <a:cubicBezTo>
                  <a:pt x="391" y="282"/>
                  <a:pt x="394" y="283"/>
                  <a:pt x="399" y="272"/>
                </a:cubicBezTo>
                <a:cubicBezTo>
                  <a:pt x="408" y="249"/>
                  <a:pt x="403" y="240"/>
                  <a:pt x="385" y="232"/>
                </a:cubicBezTo>
                <a:cubicBezTo>
                  <a:pt x="349" y="217"/>
                  <a:pt x="309" y="228"/>
                  <a:pt x="272" y="227"/>
                </a:cubicBezTo>
                <a:cubicBezTo>
                  <a:pt x="235" y="210"/>
                  <a:pt x="215" y="168"/>
                  <a:pt x="201" y="132"/>
                </a:cubicBezTo>
                <a:cubicBezTo>
                  <a:pt x="209" y="99"/>
                  <a:pt x="212" y="103"/>
                  <a:pt x="215" y="51"/>
                </a:cubicBezTo>
                <a:cubicBezTo>
                  <a:pt x="213" y="13"/>
                  <a:pt x="197" y="0"/>
                  <a:pt x="178" y="4"/>
                </a:cubicBezTo>
                <a:close/>
                <a:moveTo>
                  <a:pt x="186" y="24"/>
                </a:moveTo>
                <a:cubicBezTo>
                  <a:pt x="199" y="42"/>
                  <a:pt x="194" y="68"/>
                  <a:pt x="188" y="84"/>
                </a:cubicBezTo>
                <a:cubicBezTo>
                  <a:pt x="185" y="65"/>
                  <a:pt x="182" y="42"/>
                  <a:pt x="186" y="24"/>
                </a:cubicBezTo>
                <a:close/>
                <a:moveTo>
                  <a:pt x="187" y="178"/>
                </a:moveTo>
                <a:cubicBezTo>
                  <a:pt x="201" y="199"/>
                  <a:pt x="216" y="219"/>
                  <a:pt x="235" y="236"/>
                </a:cubicBezTo>
                <a:cubicBezTo>
                  <a:pt x="205" y="242"/>
                  <a:pt x="174" y="250"/>
                  <a:pt x="145" y="261"/>
                </a:cubicBezTo>
                <a:cubicBezTo>
                  <a:pt x="161" y="234"/>
                  <a:pt x="174" y="206"/>
                  <a:pt x="186" y="177"/>
                </a:cubicBezTo>
                <a:lnTo>
                  <a:pt x="187" y="178"/>
                </a:lnTo>
                <a:close/>
                <a:moveTo>
                  <a:pt x="336" y="250"/>
                </a:moveTo>
                <a:cubicBezTo>
                  <a:pt x="351" y="251"/>
                  <a:pt x="374" y="250"/>
                  <a:pt x="383" y="261"/>
                </a:cubicBezTo>
                <a:cubicBezTo>
                  <a:pt x="364" y="268"/>
                  <a:pt x="343" y="256"/>
                  <a:pt x="325" y="251"/>
                </a:cubicBezTo>
                <a:cubicBezTo>
                  <a:pt x="328" y="250"/>
                  <a:pt x="332" y="250"/>
                  <a:pt x="336" y="250"/>
                </a:cubicBezTo>
                <a:close/>
                <a:moveTo>
                  <a:pt x="76" y="318"/>
                </a:moveTo>
                <a:cubicBezTo>
                  <a:pt x="66" y="332"/>
                  <a:pt x="53" y="349"/>
                  <a:pt x="40" y="358"/>
                </a:cubicBezTo>
                <a:cubicBezTo>
                  <a:pt x="50" y="341"/>
                  <a:pt x="64" y="327"/>
                  <a:pt x="78" y="314"/>
                </a:cubicBezTo>
                <a:lnTo>
                  <a:pt x="76" y="317"/>
                </a:lnTo>
                <a:lnTo>
                  <a:pt x="76" y="31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19" name="文本框 36"/>
          <p:cNvSpPr txBox="1"/>
          <p:nvPr/>
        </p:nvSpPr>
        <p:spPr>
          <a:xfrm>
            <a:off x="2013992" y="3227774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5575" y="4207536"/>
            <a:ext cx="20090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29095" y="4207536"/>
            <a:ext cx="20482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</a:p>
        </p:txBody>
      </p:sp>
      <p:sp>
        <p:nvSpPr>
          <p:cNvPr id="22" name="矩形 2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375736" y="2103438"/>
            <a:ext cx="3586549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01. </a:t>
            </a: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JM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375737" y="248998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75737" y="3525838"/>
            <a:ext cx="3586548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02. </a:t>
            </a: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JM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JM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375737" y="398022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375737" y="4948238"/>
            <a:ext cx="3586548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03. </a:t>
            </a: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JM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JM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1375737" y="540262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4357" y="3073717"/>
            <a:ext cx="2560320" cy="2560320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JM" sz="28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JM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ONE</a:t>
            </a:r>
          </a:p>
          <a:p>
            <a:r>
              <a:rPr lang="en-JM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LOREMDO</a:t>
            </a:r>
            <a:endParaRPr lang="en-JM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5997" y="3729037"/>
            <a:ext cx="1920240" cy="1920240"/>
          </a:xfrm>
          <a:prstGeom prst="ellipse">
            <a:avLst/>
          </a:prstGeom>
          <a:solidFill>
            <a:srgbClr val="79ACC9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JM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</a:t>
            </a:r>
            <a:endParaRPr lang="en-JM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JM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LOREMDO</a:t>
            </a:r>
            <a:endParaRPr lang="en-JM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419691" y="4094797"/>
            <a:ext cx="1554480" cy="1554480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JM" altLang="zh-CN" sz="2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THREE</a:t>
            </a:r>
          </a:p>
          <a:p>
            <a:r>
              <a:rPr lang="en-JM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LOREMDO</a:t>
            </a:r>
            <a:endParaRPr lang="en-JM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92749" y="2317752"/>
            <a:ext cx="119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en-JM" sz="2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4048" y="2962779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en-JM" sz="2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60844" y="3567082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en-JM" sz="2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4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83612" y="3059668"/>
            <a:ext cx="515745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4285807" y="2705725"/>
            <a:ext cx="7581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5926" y="205041"/>
            <a:ext cx="6092825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/>
              <a:t>首先是心态的转变，从开始的懵懂到慢慢适应，从对工作的未知到对工作的熟悉，到最后自己也能做出一小部分成果（</a:t>
            </a:r>
            <a:r>
              <a:rPr lang="en-US" altLang="zh-CN" dirty="0" err="1"/>
              <a:t>kafka+storm+postgreSQL</a:t>
            </a:r>
            <a:r>
              <a:rPr lang="zh-CN" altLang="en-US" dirty="0"/>
              <a:t>整合），最主要的就是一个不断学习、不断解决问题的过程。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         </a:t>
            </a:r>
            <a:r>
              <a:rPr lang="zh-CN" altLang="en-US" dirty="0"/>
              <a:t>其次是专业技能上，熟悉了</a:t>
            </a:r>
            <a:r>
              <a:rPr lang="en-US" altLang="zh-CN" dirty="0" err="1"/>
              <a:t>linux</a:t>
            </a:r>
            <a:r>
              <a:rPr lang="zh-CN" altLang="en-US" dirty="0"/>
              <a:t>平台开发的开发环境与流程，了解了</a:t>
            </a:r>
            <a:r>
              <a:rPr lang="en-US" altLang="zh-CN" dirty="0"/>
              <a:t>Hadoop</a:t>
            </a:r>
            <a:r>
              <a:rPr lang="zh-CN" altLang="en-US" dirty="0"/>
              <a:t>，</a:t>
            </a:r>
            <a:r>
              <a:rPr lang="en-US" altLang="zh-CN" dirty="0"/>
              <a:t>storm</a:t>
            </a:r>
            <a:r>
              <a:rPr lang="zh-CN" altLang="en-US" dirty="0"/>
              <a:t>等大数据处理框架的基础，了解了一个项目的整体流程与运转周期。</a:t>
            </a:r>
            <a:endParaRPr lang="en-US" altLang="zh-CN" dirty="0"/>
          </a:p>
          <a:p>
            <a:pPr>
              <a:spcBef>
                <a:spcPct val="0"/>
              </a:spcBef>
            </a:pP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         </a:t>
            </a:r>
            <a:r>
              <a:rPr lang="zh-CN" altLang="en-US" dirty="0"/>
              <a:t>工作上，培养了一定的责任感与团队协作能力，遇到问题要冷静思考，拥有足够的耐心查阅资料解决问题。需要较强的时间观念，养成反馈的习惯，每周需要写工作总结（本周工作，遇到的问题，下周的计划）。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5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>
            <a:spLocks/>
          </p:cNvSpPr>
          <p:nvPr/>
        </p:nvSpPr>
        <p:spPr>
          <a:xfrm>
            <a:off x="3057525" y="2413000"/>
            <a:ext cx="2743200" cy="415995"/>
          </a:xfrm>
          <a:prstGeom prst="rect">
            <a:avLst/>
          </a:prstGeom>
        </p:spPr>
        <p:txBody>
          <a:bodyPr anchor="t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</a:rPr>
              <a:t>www.tretars.com</a:t>
            </a:r>
            <a:endParaRPr lang="en-JM" sz="1700" b="1" dirty="0">
              <a:solidFill>
                <a:schemeClr val="tx1">
                  <a:lumMod val="50000"/>
                  <a:lumOff val="50000"/>
                </a:schemeClr>
              </a:solidFill>
              <a:latin typeface="Bebas Neue" pitchFamily="34" charset="0"/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3057525" y="2719423"/>
            <a:ext cx="29718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9"/>
          <p:cNvSpPr txBox="1">
            <a:spLocks/>
          </p:cNvSpPr>
          <p:nvPr/>
        </p:nvSpPr>
        <p:spPr>
          <a:xfrm>
            <a:off x="8120062" y="2413000"/>
            <a:ext cx="2743200" cy="465938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altLang="zh-CN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</a:rPr>
              <a:t>www.tretars.com</a:t>
            </a:r>
          </a:p>
        </p:txBody>
      </p:sp>
      <p:sp>
        <p:nvSpPr>
          <p:cNvPr id="9" name="Content Placeholder 10"/>
          <p:cNvSpPr txBox="1">
            <a:spLocks/>
          </p:cNvSpPr>
          <p:nvPr/>
        </p:nvSpPr>
        <p:spPr>
          <a:xfrm>
            <a:off x="8120062" y="2732316"/>
            <a:ext cx="27432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11"/>
          <p:cNvSpPr txBox="1">
            <a:spLocks/>
          </p:cNvSpPr>
          <p:nvPr/>
        </p:nvSpPr>
        <p:spPr>
          <a:xfrm>
            <a:off x="3057525" y="4241800"/>
            <a:ext cx="2743200" cy="50165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altLang="zh-CN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</a:rPr>
              <a:t>www.tretars.com</a:t>
            </a:r>
          </a:p>
        </p:txBody>
      </p:sp>
      <p:sp>
        <p:nvSpPr>
          <p:cNvPr id="11" name="Content Placeholder 12"/>
          <p:cNvSpPr txBox="1">
            <a:spLocks/>
          </p:cNvSpPr>
          <p:nvPr/>
        </p:nvSpPr>
        <p:spPr>
          <a:xfrm>
            <a:off x="3057525" y="4565621"/>
            <a:ext cx="27432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8120062" y="4241800"/>
            <a:ext cx="2743200" cy="50165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altLang="zh-CN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</a:rPr>
              <a:t>www.tretars.com</a:t>
            </a:r>
          </a:p>
        </p:txBody>
      </p:sp>
      <p:sp>
        <p:nvSpPr>
          <p:cNvPr id="13" name="Content Placeholder 14"/>
          <p:cNvSpPr txBox="1">
            <a:spLocks/>
          </p:cNvSpPr>
          <p:nvPr/>
        </p:nvSpPr>
        <p:spPr>
          <a:xfrm>
            <a:off x="8120062" y="4565621"/>
            <a:ext cx="27432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 rot="2700000">
            <a:off x="1732245" y="2633323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 rot="2700000">
            <a:off x="1732245" y="4533679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 rot="2700000">
            <a:off x="6809186" y="2612980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rot="2700000">
            <a:off x="6809185" y="4562337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Warning"/>
          <p:cNvSpPr>
            <a:spLocks noEditPoints="1"/>
          </p:cNvSpPr>
          <p:nvPr/>
        </p:nvSpPr>
        <p:spPr bwMode="auto">
          <a:xfrm>
            <a:off x="7018376" y="2839778"/>
            <a:ext cx="654992" cy="619775"/>
          </a:xfrm>
          <a:custGeom>
            <a:avLst/>
            <a:gdLst>
              <a:gd name="T0" fmla="*/ 199 w 400"/>
              <a:gd name="T1" fmla="*/ 0 h 380"/>
              <a:gd name="T2" fmla="*/ 158 w 400"/>
              <a:gd name="T3" fmla="*/ 25 h 380"/>
              <a:gd name="T4" fmla="*/ 158 w 400"/>
              <a:gd name="T5" fmla="*/ 25 h 380"/>
              <a:gd name="T6" fmla="*/ 7 w 400"/>
              <a:gd name="T7" fmla="*/ 310 h 380"/>
              <a:gd name="T8" fmla="*/ 7 w 400"/>
              <a:gd name="T9" fmla="*/ 310 h 380"/>
              <a:gd name="T10" fmla="*/ 7 w 400"/>
              <a:gd name="T11" fmla="*/ 311 h 380"/>
              <a:gd name="T12" fmla="*/ 10 w 400"/>
              <a:gd name="T13" fmla="*/ 357 h 380"/>
              <a:gd name="T14" fmla="*/ 49 w 400"/>
              <a:gd name="T15" fmla="*/ 380 h 380"/>
              <a:gd name="T16" fmla="*/ 350 w 400"/>
              <a:gd name="T17" fmla="*/ 380 h 380"/>
              <a:gd name="T18" fmla="*/ 391 w 400"/>
              <a:gd name="T19" fmla="*/ 357 h 380"/>
              <a:gd name="T20" fmla="*/ 392 w 400"/>
              <a:gd name="T21" fmla="*/ 311 h 380"/>
              <a:gd name="T22" fmla="*/ 242 w 400"/>
              <a:gd name="T23" fmla="*/ 25 h 380"/>
              <a:gd name="T24" fmla="*/ 242 w 400"/>
              <a:gd name="T25" fmla="*/ 25 h 380"/>
              <a:gd name="T26" fmla="*/ 242 w 400"/>
              <a:gd name="T27" fmla="*/ 25 h 380"/>
              <a:gd name="T28" fmla="*/ 199 w 400"/>
              <a:gd name="T29" fmla="*/ 0 h 380"/>
              <a:gd name="T30" fmla="*/ 199 w 400"/>
              <a:gd name="T31" fmla="*/ 17 h 380"/>
              <a:gd name="T32" fmla="*/ 226 w 400"/>
              <a:gd name="T33" fmla="*/ 34 h 380"/>
              <a:gd name="T34" fmla="*/ 376 w 400"/>
              <a:gd name="T35" fmla="*/ 318 h 380"/>
              <a:gd name="T36" fmla="*/ 376 w 400"/>
              <a:gd name="T37" fmla="*/ 348 h 380"/>
              <a:gd name="T38" fmla="*/ 350 w 400"/>
              <a:gd name="T39" fmla="*/ 363 h 380"/>
              <a:gd name="T40" fmla="*/ 49 w 400"/>
              <a:gd name="T41" fmla="*/ 363 h 380"/>
              <a:gd name="T42" fmla="*/ 23 w 400"/>
              <a:gd name="T43" fmla="*/ 346 h 380"/>
              <a:gd name="T44" fmla="*/ 23 w 400"/>
              <a:gd name="T45" fmla="*/ 318 h 380"/>
              <a:gd name="T46" fmla="*/ 174 w 400"/>
              <a:gd name="T47" fmla="*/ 33 h 380"/>
              <a:gd name="T48" fmla="*/ 199 w 400"/>
              <a:gd name="T49" fmla="*/ 17 h 380"/>
              <a:gd name="T50" fmla="*/ 183 w 400"/>
              <a:gd name="T51" fmla="*/ 81 h 380"/>
              <a:gd name="T52" fmla="*/ 167 w 400"/>
              <a:gd name="T53" fmla="*/ 88 h 380"/>
              <a:gd name="T54" fmla="*/ 163 w 400"/>
              <a:gd name="T55" fmla="*/ 103 h 380"/>
              <a:gd name="T56" fmla="*/ 170 w 400"/>
              <a:gd name="T57" fmla="*/ 228 h 380"/>
              <a:gd name="T58" fmla="*/ 177 w 400"/>
              <a:gd name="T59" fmla="*/ 243 h 380"/>
              <a:gd name="T60" fmla="*/ 191 w 400"/>
              <a:gd name="T61" fmla="*/ 247 h 380"/>
              <a:gd name="T62" fmla="*/ 208 w 400"/>
              <a:gd name="T63" fmla="*/ 247 h 380"/>
              <a:gd name="T64" fmla="*/ 222 w 400"/>
              <a:gd name="T65" fmla="*/ 243 h 380"/>
              <a:gd name="T66" fmla="*/ 229 w 400"/>
              <a:gd name="T67" fmla="*/ 228 h 380"/>
              <a:gd name="T68" fmla="*/ 236 w 400"/>
              <a:gd name="T69" fmla="*/ 107 h 380"/>
              <a:gd name="T70" fmla="*/ 236 w 400"/>
              <a:gd name="T71" fmla="*/ 100 h 380"/>
              <a:gd name="T72" fmla="*/ 232 w 400"/>
              <a:gd name="T73" fmla="*/ 88 h 380"/>
              <a:gd name="T74" fmla="*/ 216 w 400"/>
              <a:gd name="T75" fmla="*/ 81 h 380"/>
              <a:gd name="T76" fmla="*/ 183 w 400"/>
              <a:gd name="T77" fmla="*/ 81 h 380"/>
              <a:gd name="T78" fmla="*/ 218 w 400"/>
              <a:gd name="T79" fmla="*/ 102 h 380"/>
              <a:gd name="T80" fmla="*/ 211 w 400"/>
              <a:gd name="T81" fmla="*/ 227 h 380"/>
              <a:gd name="T82" fmla="*/ 208 w 400"/>
              <a:gd name="T83" fmla="*/ 230 h 380"/>
              <a:gd name="T84" fmla="*/ 191 w 400"/>
              <a:gd name="T85" fmla="*/ 230 h 380"/>
              <a:gd name="T86" fmla="*/ 187 w 400"/>
              <a:gd name="T87" fmla="*/ 227 h 380"/>
              <a:gd name="T88" fmla="*/ 181 w 400"/>
              <a:gd name="T89" fmla="*/ 102 h 380"/>
              <a:gd name="T90" fmla="*/ 183 w 400"/>
              <a:gd name="T91" fmla="*/ 99 h 380"/>
              <a:gd name="T92" fmla="*/ 216 w 400"/>
              <a:gd name="T93" fmla="*/ 99 h 380"/>
              <a:gd name="T94" fmla="*/ 218 w 400"/>
              <a:gd name="T95" fmla="*/ 102 h 380"/>
              <a:gd name="T96" fmla="*/ 200 w 400"/>
              <a:gd name="T97" fmla="*/ 257 h 380"/>
              <a:gd name="T98" fmla="*/ 160 w 400"/>
              <a:gd name="T99" fmla="*/ 298 h 380"/>
              <a:gd name="T100" fmla="*/ 200 w 400"/>
              <a:gd name="T101" fmla="*/ 338 h 380"/>
              <a:gd name="T102" fmla="*/ 240 w 400"/>
              <a:gd name="T103" fmla="*/ 298 h 380"/>
              <a:gd name="T104" fmla="*/ 200 w 400"/>
              <a:gd name="T105" fmla="*/ 257 h 380"/>
              <a:gd name="T106" fmla="*/ 200 w 400"/>
              <a:gd name="T107" fmla="*/ 275 h 380"/>
              <a:gd name="T108" fmla="*/ 222 w 400"/>
              <a:gd name="T109" fmla="*/ 298 h 380"/>
              <a:gd name="T110" fmla="*/ 200 w 400"/>
              <a:gd name="T111" fmla="*/ 320 h 380"/>
              <a:gd name="T112" fmla="*/ 178 w 400"/>
              <a:gd name="T113" fmla="*/ 298 h 380"/>
              <a:gd name="T114" fmla="*/ 200 w 400"/>
              <a:gd name="T115" fmla="*/ 27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158" y="25"/>
                </a:lnTo>
                <a:lnTo>
                  <a:pt x="7" y="310"/>
                </a:ln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lnTo>
                  <a:pt x="242" y="25"/>
                </a:lnTo>
                <a:lnTo>
                  <a:pt x="242" y="25"/>
                </a:ln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19" name="Synchronize"/>
          <p:cNvSpPr>
            <a:spLocks noChangeAspect="1" noEditPoints="1"/>
          </p:cNvSpPr>
          <p:nvPr/>
        </p:nvSpPr>
        <p:spPr bwMode="auto">
          <a:xfrm>
            <a:off x="7074880" y="4828031"/>
            <a:ext cx="541981" cy="541981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003453" y="2931875"/>
            <a:ext cx="530955" cy="476264"/>
            <a:chOff x="1233488" y="3844926"/>
            <a:chExt cx="739775" cy="663575"/>
          </a:xfrm>
          <a:solidFill>
            <a:schemeClr val="bg1"/>
          </a:solidFill>
        </p:grpSpPr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1233488" y="4456113"/>
              <a:ext cx="52388" cy="52388"/>
            </a:xfrm>
            <a:custGeom>
              <a:avLst/>
              <a:gdLst>
                <a:gd name="T0" fmla="*/ 10 w 14"/>
                <a:gd name="T1" fmla="*/ 6 h 14"/>
                <a:gd name="T2" fmla="*/ 8 w 14"/>
                <a:gd name="T3" fmla="*/ 6 h 14"/>
                <a:gd name="T4" fmla="*/ 8 w 14"/>
                <a:gd name="T5" fmla="*/ 5 h 14"/>
                <a:gd name="T6" fmla="*/ 4 w 14"/>
                <a:gd name="T7" fmla="*/ 0 h 14"/>
                <a:gd name="T8" fmla="*/ 0 w 14"/>
                <a:gd name="T9" fmla="*/ 5 h 14"/>
                <a:gd name="T10" fmla="*/ 0 w 14"/>
                <a:gd name="T11" fmla="*/ 10 h 14"/>
                <a:gd name="T12" fmla="*/ 4 w 14"/>
                <a:gd name="T13" fmla="*/ 14 h 14"/>
                <a:gd name="T14" fmla="*/ 10 w 14"/>
                <a:gd name="T15" fmla="*/ 14 h 14"/>
                <a:gd name="T16" fmla="*/ 14 w 14"/>
                <a:gd name="T17" fmla="*/ 10 h 14"/>
                <a:gd name="T18" fmla="*/ 10 w 14"/>
                <a:gd name="T1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1233488" y="4351338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4 h 18"/>
                <a:gd name="T6" fmla="*/ 4 w 8"/>
                <a:gd name="T7" fmla="*/ 0 h 18"/>
                <a:gd name="T8" fmla="*/ 0 w 8"/>
                <a:gd name="T9" fmla="*/ 4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1233488" y="4241801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5 h 18"/>
                <a:gd name="T6" fmla="*/ 4 w 8"/>
                <a:gd name="T7" fmla="*/ 0 h 18"/>
                <a:gd name="T8" fmla="*/ 0 w 8"/>
                <a:gd name="T9" fmla="*/ 5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1233488" y="4152901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4 w 14"/>
                <a:gd name="T3" fmla="*/ 0 h 14"/>
                <a:gd name="T4" fmla="*/ 0 w 14"/>
                <a:gd name="T5" fmla="*/ 4 h 14"/>
                <a:gd name="T6" fmla="*/ 0 w 14"/>
                <a:gd name="T7" fmla="*/ 10 h 14"/>
                <a:gd name="T8" fmla="*/ 4 w 14"/>
                <a:gd name="T9" fmla="*/ 14 h 14"/>
                <a:gd name="T10" fmla="*/ 8 w 14"/>
                <a:gd name="T11" fmla="*/ 10 h 14"/>
                <a:gd name="T12" fmla="*/ 8 w 14"/>
                <a:gd name="T13" fmla="*/ 8 h 14"/>
                <a:gd name="T14" fmla="*/ 10 w 14"/>
                <a:gd name="T15" fmla="*/ 8 h 14"/>
                <a:gd name="T16" fmla="*/ 14 w 14"/>
                <a:gd name="T17" fmla="*/ 4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8" y="12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1676400" y="4456113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5 w 14"/>
                <a:gd name="T3" fmla="*/ 5 h 14"/>
                <a:gd name="T4" fmla="*/ 5 w 14"/>
                <a:gd name="T5" fmla="*/ 6 h 14"/>
                <a:gd name="T6" fmla="*/ 4 w 14"/>
                <a:gd name="T7" fmla="*/ 6 h 14"/>
                <a:gd name="T8" fmla="*/ 0 w 14"/>
                <a:gd name="T9" fmla="*/ 10 h 14"/>
                <a:gd name="T10" fmla="*/ 4 w 14"/>
                <a:gd name="T11" fmla="*/ 14 h 14"/>
                <a:gd name="T12" fmla="*/ 10 w 14"/>
                <a:gd name="T13" fmla="*/ 14 h 14"/>
                <a:gd name="T14" fmla="*/ 14 w 14"/>
                <a:gd name="T15" fmla="*/ 10 h 14"/>
                <a:gd name="T16" fmla="*/ 14 w 14"/>
                <a:gd name="T17" fmla="*/ 5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7" y="0"/>
                    <a:pt x="5" y="2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1447800" y="4479926"/>
              <a:ext cx="66675" cy="28575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1331913" y="4479926"/>
              <a:ext cx="69850" cy="28575"/>
            </a:xfrm>
            <a:custGeom>
              <a:avLst/>
              <a:gdLst>
                <a:gd name="T0" fmla="*/ 14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4 w 19"/>
                <a:gd name="T9" fmla="*/ 8 h 8"/>
                <a:gd name="T10" fmla="*/ 19 w 19"/>
                <a:gd name="T11" fmla="*/ 4 h 8"/>
                <a:gd name="T12" fmla="*/ 1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560513" y="4479926"/>
              <a:ext cx="71438" cy="28575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1331913" y="3844926"/>
              <a:ext cx="641350" cy="574675"/>
            </a:xfrm>
            <a:custGeom>
              <a:avLst/>
              <a:gdLst>
                <a:gd name="T0" fmla="*/ 164 w 171"/>
                <a:gd name="T1" fmla="*/ 0 h 153"/>
                <a:gd name="T2" fmla="*/ 15 w 171"/>
                <a:gd name="T3" fmla="*/ 0 h 153"/>
                <a:gd name="T4" fmla="*/ 8 w 171"/>
                <a:gd name="T5" fmla="*/ 7 h 153"/>
                <a:gd name="T6" fmla="*/ 8 w 171"/>
                <a:gd name="T7" fmla="*/ 82 h 153"/>
                <a:gd name="T8" fmla="*/ 4 w 171"/>
                <a:gd name="T9" fmla="*/ 82 h 153"/>
                <a:gd name="T10" fmla="*/ 0 w 171"/>
                <a:gd name="T11" fmla="*/ 86 h 153"/>
                <a:gd name="T12" fmla="*/ 4 w 171"/>
                <a:gd name="T13" fmla="*/ 90 h 153"/>
                <a:gd name="T14" fmla="*/ 8 w 171"/>
                <a:gd name="T15" fmla="*/ 90 h 153"/>
                <a:gd name="T16" fmla="*/ 8 w 171"/>
                <a:gd name="T17" fmla="*/ 131 h 153"/>
                <a:gd name="T18" fmla="*/ 15 w 171"/>
                <a:gd name="T19" fmla="*/ 138 h 153"/>
                <a:gd name="T20" fmla="*/ 98 w 171"/>
                <a:gd name="T21" fmla="*/ 138 h 153"/>
                <a:gd name="T22" fmla="*/ 97 w 171"/>
                <a:gd name="T23" fmla="*/ 139 h 153"/>
                <a:gd name="T24" fmla="*/ 97 w 171"/>
                <a:gd name="T25" fmla="*/ 149 h 153"/>
                <a:gd name="T26" fmla="*/ 102 w 171"/>
                <a:gd name="T27" fmla="*/ 153 h 153"/>
                <a:gd name="T28" fmla="*/ 106 w 171"/>
                <a:gd name="T29" fmla="*/ 149 h 153"/>
                <a:gd name="T30" fmla="*/ 106 w 171"/>
                <a:gd name="T31" fmla="*/ 139 h 153"/>
                <a:gd name="T32" fmla="*/ 105 w 171"/>
                <a:gd name="T33" fmla="*/ 138 h 153"/>
                <a:gd name="T34" fmla="*/ 164 w 171"/>
                <a:gd name="T35" fmla="*/ 138 h 153"/>
                <a:gd name="T36" fmla="*/ 171 w 171"/>
                <a:gd name="T37" fmla="*/ 131 h 153"/>
                <a:gd name="T38" fmla="*/ 171 w 171"/>
                <a:gd name="T39" fmla="*/ 7 h 153"/>
                <a:gd name="T40" fmla="*/ 164 w 171"/>
                <a:gd name="T41" fmla="*/ 0 h 153"/>
                <a:gd name="T42" fmla="*/ 157 w 171"/>
                <a:gd name="T43" fmla="*/ 124 h 153"/>
                <a:gd name="T44" fmla="*/ 22 w 171"/>
                <a:gd name="T45" fmla="*/ 124 h 153"/>
                <a:gd name="T46" fmla="*/ 22 w 171"/>
                <a:gd name="T47" fmla="*/ 14 h 153"/>
                <a:gd name="T48" fmla="*/ 157 w 171"/>
                <a:gd name="T49" fmla="*/ 14 h 153"/>
                <a:gd name="T50" fmla="*/ 157 w 171"/>
                <a:gd name="T51" fmla="*/ 12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153">
                  <a:moveTo>
                    <a:pt x="16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3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6"/>
                  </a:cubicBezTo>
                  <a:cubicBezTo>
                    <a:pt x="0" y="88"/>
                    <a:pt x="2" y="90"/>
                    <a:pt x="4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4"/>
                    <a:pt x="11" y="138"/>
                    <a:pt x="15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7" y="139"/>
                    <a:pt x="97" y="13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51"/>
                    <a:pt x="99" y="153"/>
                    <a:pt x="102" y="153"/>
                  </a:cubicBezTo>
                  <a:cubicBezTo>
                    <a:pt x="104" y="153"/>
                    <a:pt x="106" y="151"/>
                    <a:pt x="106" y="14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8"/>
                    <a:pt x="105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8" y="138"/>
                    <a:pt x="171" y="134"/>
                    <a:pt x="171" y="131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  <a:moveTo>
                    <a:pt x="157" y="124"/>
                  </a:moveTo>
                  <a:cubicBezTo>
                    <a:pt x="22" y="124"/>
                    <a:pt x="22" y="124"/>
                    <a:pt x="22" y="12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484313" y="4035426"/>
              <a:ext cx="214313" cy="206375"/>
            </a:xfrm>
            <a:custGeom>
              <a:avLst/>
              <a:gdLst>
                <a:gd name="T0" fmla="*/ 3 w 57"/>
                <a:gd name="T1" fmla="*/ 55 h 55"/>
                <a:gd name="T2" fmla="*/ 38 w 57"/>
                <a:gd name="T3" fmla="*/ 50 h 55"/>
                <a:gd name="T4" fmla="*/ 40 w 57"/>
                <a:gd name="T5" fmla="*/ 48 h 55"/>
                <a:gd name="T6" fmla="*/ 39 w 57"/>
                <a:gd name="T7" fmla="*/ 45 h 55"/>
                <a:gd name="T8" fmla="*/ 30 w 57"/>
                <a:gd name="T9" fmla="*/ 34 h 55"/>
                <a:gd name="T10" fmla="*/ 54 w 57"/>
                <a:gd name="T11" fmla="*/ 11 h 55"/>
                <a:gd name="T12" fmla="*/ 54 w 57"/>
                <a:gd name="T13" fmla="*/ 2 h 55"/>
                <a:gd name="T14" fmla="*/ 49 w 57"/>
                <a:gd name="T15" fmla="*/ 0 h 55"/>
                <a:gd name="T16" fmla="*/ 46 w 57"/>
                <a:gd name="T17" fmla="*/ 2 h 55"/>
                <a:gd name="T18" fmla="*/ 21 w 57"/>
                <a:gd name="T19" fmla="*/ 26 h 55"/>
                <a:gd name="T20" fmla="*/ 11 w 57"/>
                <a:gd name="T21" fmla="*/ 15 h 55"/>
                <a:gd name="T22" fmla="*/ 9 w 57"/>
                <a:gd name="T23" fmla="*/ 14 h 55"/>
                <a:gd name="T24" fmla="*/ 8 w 57"/>
                <a:gd name="T25" fmla="*/ 15 h 55"/>
                <a:gd name="T26" fmla="*/ 6 w 57"/>
                <a:gd name="T27" fmla="*/ 17 h 55"/>
                <a:gd name="T28" fmla="*/ 0 w 57"/>
                <a:gd name="T29" fmla="*/ 51 h 55"/>
                <a:gd name="T30" fmla="*/ 1 w 57"/>
                <a:gd name="T31" fmla="*/ 54 h 55"/>
                <a:gd name="T32" fmla="*/ 3 w 57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5">
                  <a:moveTo>
                    <a:pt x="3" y="55"/>
                  </a:move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0" y="49"/>
                    <a:pt x="40" y="48"/>
                  </a:cubicBezTo>
                  <a:cubicBezTo>
                    <a:pt x="41" y="47"/>
                    <a:pt x="40" y="45"/>
                    <a:pt x="3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7" y="8"/>
                    <a:pt x="57" y="4"/>
                    <a:pt x="54" y="2"/>
                  </a:cubicBezTo>
                  <a:cubicBezTo>
                    <a:pt x="53" y="1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4"/>
                    <a:pt x="3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1968884" y="4743450"/>
            <a:ext cx="608974" cy="608974"/>
          </a:xfrm>
          <a:custGeom>
            <a:avLst/>
            <a:gdLst>
              <a:gd name="T0" fmla="*/ 169 w 197"/>
              <a:gd name="T1" fmla="*/ 83 h 197"/>
              <a:gd name="T2" fmla="*/ 180 w 197"/>
              <a:gd name="T3" fmla="*/ 64 h 197"/>
              <a:gd name="T4" fmla="*/ 169 w 197"/>
              <a:gd name="T5" fmla="*/ 45 h 197"/>
              <a:gd name="T6" fmla="*/ 147 w 197"/>
              <a:gd name="T7" fmla="*/ 45 h 197"/>
              <a:gd name="T8" fmla="*/ 148 w 197"/>
              <a:gd name="T9" fmla="*/ 13 h 197"/>
              <a:gd name="T10" fmla="*/ 121 w 197"/>
              <a:gd name="T11" fmla="*/ 30 h 197"/>
              <a:gd name="T12" fmla="*/ 109 w 197"/>
              <a:gd name="T13" fmla="*/ 11 h 197"/>
              <a:gd name="T14" fmla="*/ 88 w 197"/>
              <a:gd name="T15" fmla="*/ 11 h 197"/>
              <a:gd name="T16" fmla="*/ 76 w 197"/>
              <a:gd name="T17" fmla="*/ 30 h 197"/>
              <a:gd name="T18" fmla="*/ 49 w 197"/>
              <a:gd name="T19" fmla="*/ 13 h 197"/>
              <a:gd name="T20" fmla="*/ 50 w 197"/>
              <a:gd name="T21" fmla="*/ 45 h 197"/>
              <a:gd name="T22" fmla="*/ 27 w 197"/>
              <a:gd name="T23" fmla="*/ 45 h 197"/>
              <a:gd name="T24" fmla="*/ 17 w 197"/>
              <a:gd name="T25" fmla="*/ 64 h 197"/>
              <a:gd name="T26" fmla="*/ 28 w 197"/>
              <a:gd name="T27" fmla="*/ 83 h 197"/>
              <a:gd name="T28" fmla="*/ 0 w 197"/>
              <a:gd name="T29" fmla="*/ 99 h 197"/>
              <a:gd name="T30" fmla="*/ 28 w 197"/>
              <a:gd name="T31" fmla="*/ 114 h 197"/>
              <a:gd name="T32" fmla="*/ 17 w 197"/>
              <a:gd name="T33" fmla="*/ 133 h 197"/>
              <a:gd name="T34" fmla="*/ 27 w 197"/>
              <a:gd name="T35" fmla="*/ 152 h 197"/>
              <a:gd name="T36" fmla="*/ 50 w 197"/>
              <a:gd name="T37" fmla="*/ 152 h 197"/>
              <a:gd name="T38" fmla="*/ 49 w 197"/>
              <a:gd name="T39" fmla="*/ 184 h 197"/>
              <a:gd name="T40" fmla="*/ 76 w 197"/>
              <a:gd name="T41" fmla="*/ 167 h 197"/>
              <a:gd name="T42" fmla="*/ 88 w 197"/>
              <a:gd name="T43" fmla="*/ 186 h 197"/>
              <a:gd name="T44" fmla="*/ 109 w 197"/>
              <a:gd name="T45" fmla="*/ 186 h 197"/>
              <a:gd name="T46" fmla="*/ 121 w 197"/>
              <a:gd name="T47" fmla="*/ 167 h 197"/>
              <a:gd name="T48" fmla="*/ 148 w 197"/>
              <a:gd name="T49" fmla="*/ 184 h 197"/>
              <a:gd name="T50" fmla="*/ 147 w 197"/>
              <a:gd name="T51" fmla="*/ 152 h 197"/>
              <a:gd name="T52" fmla="*/ 169 w 197"/>
              <a:gd name="T53" fmla="*/ 152 h 197"/>
              <a:gd name="T54" fmla="*/ 180 w 197"/>
              <a:gd name="T55" fmla="*/ 133 h 197"/>
              <a:gd name="T56" fmla="*/ 169 w 197"/>
              <a:gd name="T57" fmla="*/ 114 h 197"/>
              <a:gd name="T58" fmla="*/ 197 w 197"/>
              <a:gd name="T59" fmla="*/ 99 h 197"/>
              <a:gd name="T60" fmla="*/ 98 w 197"/>
              <a:gd name="T61" fmla="*/ 128 h 197"/>
              <a:gd name="T62" fmla="*/ 98 w 197"/>
              <a:gd name="T63" fmla="*/ 69 h 197"/>
              <a:gd name="T64" fmla="*/ 98 w 197"/>
              <a:gd name="T65" fmla="*/ 1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7">
                <a:moveTo>
                  <a:pt x="186" y="88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1"/>
                  <a:pt x="168" y="79"/>
                  <a:pt x="167" y="76"/>
                </a:cubicBezTo>
                <a:cubicBezTo>
                  <a:pt x="180" y="64"/>
                  <a:pt x="180" y="64"/>
                  <a:pt x="180" y="64"/>
                </a:cubicBezTo>
                <a:cubicBezTo>
                  <a:pt x="184" y="59"/>
                  <a:pt x="186" y="54"/>
                  <a:pt x="184" y="49"/>
                </a:cubicBezTo>
                <a:cubicBezTo>
                  <a:pt x="181" y="44"/>
                  <a:pt x="175" y="44"/>
                  <a:pt x="169" y="45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0" y="48"/>
                  <a:pt x="148" y="47"/>
                  <a:pt x="147" y="45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53" y="22"/>
                  <a:pt x="153" y="16"/>
                  <a:pt x="148" y="13"/>
                </a:cubicBezTo>
                <a:cubicBezTo>
                  <a:pt x="143" y="10"/>
                  <a:pt x="137" y="13"/>
                  <a:pt x="133" y="17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18" y="29"/>
                  <a:pt x="116" y="29"/>
                  <a:pt x="113" y="28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7" y="5"/>
                  <a:pt x="104" y="0"/>
                  <a:pt x="98" y="0"/>
                </a:cubicBezTo>
                <a:cubicBezTo>
                  <a:pt x="93" y="0"/>
                  <a:pt x="89" y="5"/>
                  <a:pt x="88" y="11"/>
                </a:cubicBezTo>
                <a:cubicBezTo>
                  <a:pt x="83" y="28"/>
                  <a:pt x="83" y="28"/>
                  <a:pt x="83" y="28"/>
                </a:cubicBezTo>
                <a:cubicBezTo>
                  <a:pt x="81" y="28"/>
                  <a:pt x="78" y="29"/>
                  <a:pt x="76" y="30"/>
                </a:cubicBezTo>
                <a:cubicBezTo>
                  <a:pt x="63" y="17"/>
                  <a:pt x="63" y="17"/>
                  <a:pt x="63" y="17"/>
                </a:cubicBezTo>
                <a:cubicBezTo>
                  <a:pt x="59" y="13"/>
                  <a:pt x="54" y="10"/>
                  <a:pt x="49" y="13"/>
                </a:cubicBezTo>
                <a:cubicBezTo>
                  <a:pt x="44" y="16"/>
                  <a:pt x="44" y="22"/>
                  <a:pt x="45" y="28"/>
                </a:cubicBezTo>
                <a:cubicBezTo>
                  <a:pt x="50" y="45"/>
                  <a:pt x="50" y="45"/>
                  <a:pt x="50" y="45"/>
                </a:cubicBezTo>
                <a:cubicBezTo>
                  <a:pt x="48" y="47"/>
                  <a:pt x="46" y="48"/>
                  <a:pt x="45" y="50"/>
                </a:cubicBezTo>
                <a:cubicBezTo>
                  <a:pt x="27" y="45"/>
                  <a:pt x="27" y="45"/>
                  <a:pt x="27" y="45"/>
                </a:cubicBezTo>
                <a:cubicBezTo>
                  <a:pt x="21" y="44"/>
                  <a:pt x="16" y="44"/>
                  <a:pt x="13" y="49"/>
                </a:cubicBezTo>
                <a:cubicBezTo>
                  <a:pt x="10" y="54"/>
                  <a:pt x="13" y="59"/>
                  <a:pt x="17" y="64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9"/>
                  <a:pt x="28" y="81"/>
                  <a:pt x="28" y="83"/>
                </a:cubicBezTo>
                <a:cubicBezTo>
                  <a:pt x="10" y="88"/>
                  <a:pt x="10" y="88"/>
                  <a:pt x="10" y="88"/>
                </a:cubicBezTo>
                <a:cubicBezTo>
                  <a:pt x="5" y="90"/>
                  <a:pt x="0" y="93"/>
                  <a:pt x="0" y="99"/>
                </a:cubicBezTo>
                <a:cubicBezTo>
                  <a:pt x="0" y="104"/>
                  <a:pt x="5" y="107"/>
                  <a:pt x="10" y="109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6"/>
                  <a:pt x="29" y="118"/>
                  <a:pt x="30" y="12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8"/>
                  <a:pt x="10" y="143"/>
                  <a:pt x="13" y="148"/>
                </a:cubicBezTo>
                <a:cubicBezTo>
                  <a:pt x="16" y="153"/>
                  <a:pt x="22" y="153"/>
                  <a:pt x="27" y="152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6" y="149"/>
                  <a:pt x="48" y="150"/>
                  <a:pt x="50" y="152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5"/>
                  <a:pt x="44" y="181"/>
                  <a:pt x="49" y="184"/>
                </a:cubicBezTo>
                <a:cubicBezTo>
                  <a:pt x="54" y="187"/>
                  <a:pt x="59" y="184"/>
                  <a:pt x="63" y="180"/>
                </a:cubicBezTo>
                <a:cubicBezTo>
                  <a:pt x="76" y="167"/>
                  <a:pt x="76" y="167"/>
                  <a:pt x="76" y="167"/>
                </a:cubicBezTo>
                <a:cubicBezTo>
                  <a:pt x="78" y="168"/>
                  <a:pt x="81" y="169"/>
                  <a:pt x="83" y="16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0" y="192"/>
                  <a:pt x="93" y="197"/>
                  <a:pt x="98" y="197"/>
                </a:cubicBezTo>
                <a:cubicBezTo>
                  <a:pt x="104" y="197"/>
                  <a:pt x="107" y="192"/>
                  <a:pt x="109" y="186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6" y="169"/>
                  <a:pt x="118" y="168"/>
                  <a:pt x="121" y="167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8" y="184"/>
                  <a:pt x="143" y="187"/>
                  <a:pt x="148" y="184"/>
                </a:cubicBezTo>
                <a:cubicBezTo>
                  <a:pt x="153" y="181"/>
                  <a:pt x="153" y="175"/>
                  <a:pt x="151" y="169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48" y="150"/>
                  <a:pt x="150" y="149"/>
                  <a:pt x="152" y="147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175" y="153"/>
                  <a:pt x="181" y="153"/>
                  <a:pt x="184" y="148"/>
                </a:cubicBezTo>
                <a:cubicBezTo>
                  <a:pt x="186" y="143"/>
                  <a:pt x="184" y="138"/>
                  <a:pt x="180" y="133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8" y="118"/>
                  <a:pt x="168" y="116"/>
                  <a:pt x="169" y="114"/>
                </a:cubicBezTo>
                <a:cubicBezTo>
                  <a:pt x="186" y="109"/>
                  <a:pt x="186" y="109"/>
                  <a:pt x="186" y="109"/>
                </a:cubicBezTo>
                <a:cubicBezTo>
                  <a:pt x="192" y="107"/>
                  <a:pt x="197" y="104"/>
                  <a:pt x="197" y="99"/>
                </a:cubicBezTo>
                <a:cubicBezTo>
                  <a:pt x="197" y="93"/>
                  <a:pt x="192" y="90"/>
                  <a:pt x="186" y="88"/>
                </a:cubicBezTo>
                <a:close/>
                <a:moveTo>
                  <a:pt x="98" y="128"/>
                </a:moveTo>
                <a:cubicBezTo>
                  <a:pt x="82" y="128"/>
                  <a:pt x="68" y="115"/>
                  <a:pt x="68" y="99"/>
                </a:cubicBezTo>
                <a:cubicBezTo>
                  <a:pt x="68" y="82"/>
                  <a:pt x="82" y="69"/>
                  <a:pt x="98" y="69"/>
                </a:cubicBezTo>
                <a:cubicBezTo>
                  <a:pt x="115" y="69"/>
                  <a:pt x="128" y="82"/>
                  <a:pt x="128" y="99"/>
                </a:cubicBezTo>
                <a:cubicBezTo>
                  <a:pt x="128" y="115"/>
                  <a:pt x="115" y="128"/>
                  <a:pt x="98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8231119" y="2540728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3126377" y="2281896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5743080" y="2344641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680" y="2281896"/>
            <a:ext cx="1858554" cy="489879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9890" y="2963183"/>
            <a:ext cx="1972344" cy="272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193" y="3025606"/>
            <a:ext cx="1055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2845" y="3056385"/>
            <a:ext cx="957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63%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63917" y="3089949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42%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22049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20491" y="4411528"/>
            <a:ext cx="252258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5829466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9466" y="4411528"/>
            <a:ext cx="240165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43844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38442" y="4411528"/>
            <a:ext cx="2447274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7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8231119" y="2540728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3126377" y="2281896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5743080" y="2344641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680" y="2281896"/>
            <a:ext cx="1858554" cy="489879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9890" y="2963183"/>
            <a:ext cx="1972344" cy="272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193" y="3025606"/>
            <a:ext cx="1055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2845" y="3056385"/>
            <a:ext cx="957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63%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63917" y="3089949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42%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22049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20491" y="4411528"/>
            <a:ext cx="252258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5829466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9466" y="4411528"/>
            <a:ext cx="240165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43844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38442" y="4411528"/>
            <a:ext cx="2447274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446093" y="2110876"/>
            <a:ext cx="2477875" cy="1866012"/>
            <a:chOff x="7544774" y="2031231"/>
            <a:chExt cx="3178962" cy="1866012"/>
          </a:xfrm>
        </p:grpSpPr>
        <p:sp>
          <p:nvSpPr>
            <p:cNvPr id="9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44774" y="2330147"/>
              <a:ext cx="3178962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77641" y="2110876"/>
            <a:ext cx="2477875" cy="1866012"/>
            <a:chOff x="7544774" y="2031231"/>
            <a:chExt cx="3178962" cy="1866012"/>
          </a:xfrm>
        </p:grpSpPr>
        <p:sp>
          <p:nvSpPr>
            <p:cNvPr id="12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44774" y="2330147"/>
              <a:ext cx="3178962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70155" y="4020108"/>
            <a:ext cx="2477875" cy="1866012"/>
            <a:chOff x="7544774" y="2031231"/>
            <a:chExt cx="3178962" cy="1866012"/>
          </a:xfrm>
        </p:grpSpPr>
        <p:sp>
          <p:nvSpPr>
            <p:cNvPr id="15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544774" y="2330147"/>
              <a:ext cx="3178962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89889" y="4020108"/>
            <a:ext cx="2477875" cy="1571059"/>
            <a:chOff x="7544774" y="2031231"/>
            <a:chExt cx="3178962" cy="1571059"/>
          </a:xfrm>
        </p:grpSpPr>
        <p:sp>
          <p:nvSpPr>
            <p:cNvPr id="18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44774" y="2330147"/>
              <a:ext cx="3178962" cy="12721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8005467" y="2409792"/>
            <a:ext cx="490674" cy="481197"/>
          </a:xfrm>
          <a:custGeom>
            <a:avLst/>
            <a:gdLst>
              <a:gd name="T0" fmla="*/ 197 w 197"/>
              <a:gd name="T1" fmla="*/ 75 h 193"/>
              <a:gd name="T2" fmla="*/ 195 w 197"/>
              <a:gd name="T3" fmla="*/ 69 h 193"/>
              <a:gd name="T4" fmla="*/ 103 w 197"/>
              <a:gd name="T5" fmla="*/ 2 h 193"/>
              <a:gd name="T6" fmla="*/ 95 w 197"/>
              <a:gd name="T7" fmla="*/ 2 h 193"/>
              <a:gd name="T8" fmla="*/ 3 w 197"/>
              <a:gd name="T9" fmla="*/ 69 h 193"/>
              <a:gd name="T10" fmla="*/ 0 w 197"/>
              <a:gd name="T11" fmla="*/ 75 h 193"/>
              <a:gd name="T12" fmla="*/ 0 w 197"/>
              <a:gd name="T13" fmla="*/ 187 h 193"/>
              <a:gd name="T14" fmla="*/ 7 w 197"/>
              <a:gd name="T15" fmla="*/ 193 h 193"/>
              <a:gd name="T16" fmla="*/ 191 w 197"/>
              <a:gd name="T17" fmla="*/ 193 h 193"/>
              <a:gd name="T18" fmla="*/ 195 w 197"/>
              <a:gd name="T19" fmla="*/ 191 h 193"/>
              <a:gd name="T20" fmla="*/ 197 w 197"/>
              <a:gd name="T21" fmla="*/ 187 h 193"/>
              <a:gd name="T22" fmla="*/ 197 w 197"/>
              <a:gd name="T23" fmla="*/ 75 h 193"/>
              <a:gd name="T24" fmla="*/ 99 w 197"/>
              <a:gd name="T25" fmla="*/ 16 h 193"/>
              <a:gd name="T26" fmla="*/ 184 w 197"/>
              <a:gd name="T27" fmla="*/ 78 h 193"/>
              <a:gd name="T28" fmla="*/ 184 w 197"/>
              <a:gd name="T29" fmla="*/ 87 h 193"/>
              <a:gd name="T30" fmla="*/ 125 w 197"/>
              <a:gd name="T31" fmla="*/ 129 h 193"/>
              <a:gd name="T32" fmla="*/ 172 w 197"/>
              <a:gd name="T33" fmla="*/ 158 h 193"/>
              <a:gd name="T34" fmla="*/ 174 w 197"/>
              <a:gd name="T35" fmla="*/ 168 h 193"/>
              <a:gd name="T36" fmla="*/ 168 w 197"/>
              <a:gd name="T37" fmla="*/ 171 h 193"/>
              <a:gd name="T38" fmla="*/ 165 w 197"/>
              <a:gd name="T39" fmla="*/ 170 h 193"/>
              <a:gd name="T40" fmla="*/ 99 w 197"/>
              <a:gd name="T41" fmla="*/ 129 h 193"/>
              <a:gd name="T42" fmla="*/ 33 w 197"/>
              <a:gd name="T43" fmla="*/ 170 h 193"/>
              <a:gd name="T44" fmla="*/ 29 w 197"/>
              <a:gd name="T45" fmla="*/ 171 h 193"/>
              <a:gd name="T46" fmla="*/ 24 w 197"/>
              <a:gd name="T47" fmla="*/ 168 h 193"/>
              <a:gd name="T48" fmla="*/ 26 w 197"/>
              <a:gd name="T49" fmla="*/ 158 h 193"/>
              <a:gd name="T50" fmla="*/ 72 w 197"/>
              <a:gd name="T51" fmla="*/ 129 h 193"/>
              <a:gd name="T52" fmla="*/ 14 w 197"/>
              <a:gd name="T53" fmla="*/ 87 h 193"/>
              <a:gd name="T54" fmla="*/ 14 w 197"/>
              <a:gd name="T55" fmla="*/ 78 h 193"/>
              <a:gd name="T56" fmla="*/ 99 w 197"/>
              <a:gd name="T57" fmla="*/ 1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7" h="193">
                <a:moveTo>
                  <a:pt x="197" y="75"/>
                </a:moveTo>
                <a:cubicBezTo>
                  <a:pt x="197" y="73"/>
                  <a:pt x="196" y="71"/>
                  <a:pt x="195" y="6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0" y="0"/>
                  <a:pt x="97" y="0"/>
                  <a:pt x="95" y="2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3" y="193"/>
                  <a:pt x="7" y="193"/>
                </a:cubicBezTo>
                <a:cubicBezTo>
                  <a:pt x="191" y="193"/>
                  <a:pt x="191" y="193"/>
                  <a:pt x="191" y="193"/>
                </a:cubicBezTo>
                <a:cubicBezTo>
                  <a:pt x="192" y="193"/>
                  <a:pt x="194" y="193"/>
                  <a:pt x="195" y="191"/>
                </a:cubicBezTo>
                <a:cubicBezTo>
                  <a:pt x="197" y="190"/>
                  <a:pt x="197" y="188"/>
                  <a:pt x="197" y="187"/>
                </a:cubicBezTo>
                <a:lnTo>
                  <a:pt x="197" y="75"/>
                </a:lnTo>
                <a:close/>
                <a:moveTo>
                  <a:pt x="99" y="16"/>
                </a:moveTo>
                <a:cubicBezTo>
                  <a:pt x="184" y="78"/>
                  <a:pt x="184" y="78"/>
                  <a:pt x="184" y="78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5" y="160"/>
                  <a:pt x="176" y="165"/>
                  <a:pt x="174" y="168"/>
                </a:cubicBezTo>
                <a:cubicBezTo>
                  <a:pt x="173" y="170"/>
                  <a:pt x="171" y="171"/>
                  <a:pt x="168" y="171"/>
                </a:cubicBezTo>
                <a:cubicBezTo>
                  <a:pt x="167" y="171"/>
                  <a:pt x="166" y="171"/>
                  <a:pt x="165" y="17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33" y="170"/>
                  <a:pt x="33" y="170"/>
                  <a:pt x="33" y="170"/>
                </a:cubicBezTo>
                <a:cubicBezTo>
                  <a:pt x="32" y="171"/>
                  <a:pt x="31" y="171"/>
                  <a:pt x="29" y="171"/>
                </a:cubicBezTo>
                <a:cubicBezTo>
                  <a:pt x="27" y="171"/>
                  <a:pt x="25" y="170"/>
                  <a:pt x="24" y="168"/>
                </a:cubicBezTo>
                <a:cubicBezTo>
                  <a:pt x="22" y="165"/>
                  <a:pt x="22" y="160"/>
                  <a:pt x="26" y="158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78"/>
                  <a:pt x="14" y="78"/>
                  <a:pt x="14" y="78"/>
                </a:cubicBezTo>
                <a:lnTo>
                  <a:pt x="99" y="16"/>
                </a:lnTo>
                <a:close/>
              </a:path>
            </a:pathLst>
          </a:custGeom>
          <a:solidFill>
            <a:srgbClr val="79ACC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Freeform 9"/>
          <p:cNvSpPr>
            <a:spLocks noEditPoints="1"/>
          </p:cNvSpPr>
          <p:nvPr/>
        </p:nvSpPr>
        <p:spPr bwMode="auto">
          <a:xfrm>
            <a:off x="4771481" y="4311453"/>
            <a:ext cx="612489" cy="507150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rgbClr val="79ACC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Star"/>
          <p:cNvSpPr>
            <a:spLocks noChangeAspect="1" noEditPoints="1"/>
          </p:cNvSpPr>
          <p:nvPr/>
        </p:nvSpPr>
        <p:spPr bwMode="auto">
          <a:xfrm>
            <a:off x="4736566" y="2340610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rgbClr val="79ACC9"/>
          </a:solidFill>
          <a:ln w="0">
            <a:solidFill>
              <a:srgbClr val="79ACC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23" name="Freeform 55"/>
          <p:cNvSpPr>
            <a:spLocks noEditPoints="1"/>
          </p:cNvSpPr>
          <p:nvPr/>
        </p:nvSpPr>
        <p:spPr bwMode="auto">
          <a:xfrm>
            <a:off x="7995279" y="4257477"/>
            <a:ext cx="511050" cy="561126"/>
          </a:xfrm>
          <a:custGeom>
            <a:avLst/>
            <a:gdLst>
              <a:gd name="T0" fmla="*/ 275 w 579"/>
              <a:gd name="T1" fmla="*/ 343 h 665"/>
              <a:gd name="T2" fmla="*/ 263 w 579"/>
              <a:gd name="T3" fmla="*/ 336 h 665"/>
              <a:gd name="T4" fmla="*/ 263 w 579"/>
              <a:gd name="T5" fmla="*/ 336 h 665"/>
              <a:gd name="T6" fmla="*/ 0 w 579"/>
              <a:gd name="T7" fmla="*/ 184 h 665"/>
              <a:gd name="T8" fmla="*/ 0 w 579"/>
              <a:gd name="T9" fmla="*/ 184 h 665"/>
              <a:gd name="T10" fmla="*/ 0 w 579"/>
              <a:gd name="T11" fmla="*/ 248 h 665"/>
              <a:gd name="T12" fmla="*/ 0 w 579"/>
              <a:gd name="T13" fmla="*/ 297 h 665"/>
              <a:gd name="T14" fmla="*/ 0 w 579"/>
              <a:gd name="T15" fmla="*/ 489 h 665"/>
              <a:gd name="T16" fmla="*/ 0 w 579"/>
              <a:gd name="T17" fmla="*/ 503 h 665"/>
              <a:gd name="T18" fmla="*/ 0 w 579"/>
              <a:gd name="T19" fmla="*/ 503 h 665"/>
              <a:gd name="T20" fmla="*/ 11 w 579"/>
              <a:gd name="T21" fmla="*/ 510 h 665"/>
              <a:gd name="T22" fmla="*/ 277 w 579"/>
              <a:gd name="T23" fmla="*/ 663 h 665"/>
              <a:gd name="T24" fmla="*/ 277 w 579"/>
              <a:gd name="T25" fmla="*/ 663 h 665"/>
              <a:gd name="T26" fmla="*/ 277 w 579"/>
              <a:gd name="T27" fmla="*/ 663 h 665"/>
              <a:gd name="T28" fmla="*/ 277 w 579"/>
              <a:gd name="T29" fmla="*/ 504 h 665"/>
              <a:gd name="T30" fmla="*/ 277 w 579"/>
              <a:gd name="T31" fmla="*/ 354 h 665"/>
              <a:gd name="T32" fmla="*/ 277 w 579"/>
              <a:gd name="T33" fmla="*/ 354 h 665"/>
              <a:gd name="T34" fmla="*/ 277 w 579"/>
              <a:gd name="T35" fmla="*/ 354 h 665"/>
              <a:gd name="T36" fmla="*/ 278 w 579"/>
              <a:gd name="T37" fmla="*/ 344 h 665"/>
              <a:gd name="T38" fmla="*/ 278 w 579"/>
              <a:gd name="T39" fmla="*/ 344 h 665"/>
              <a:gd name="T40" fmla="*/ 278 w 579"/>
              <a:gd name="T41" fmla="*/ 344 h 665"/>
              <a:gd name="T42" fmla="*/ 275 w 579"/>
              <a:gd name="T43" fmla="*/ 343 h 665"/>
              <a:gd name="T44" fmla="*/ 578 w 579"/>
              <a:gd name="T45" fmla="*/ 183 h 665"/>
              <a:gd name="T46" fmla="*/ 486 w 579"/>
              <a:gd name="T47" fmla="*/ 237 h 665"/>
              <a:gd name="T48" fmla="*/ 314 w 579"/>
              <a:gd name="T49" fmla="*/ 337 h 665"/>
              <a:gd name="T50" fmla="*/ 303 w 579"/>
              <a:gd name="T51" fmla="*/ 344 h 665"/>
              <a:gd name="T52" fmla="*/ 303 w 579"/>
              <a:gd name="T53" fmla="*/ 344 h 665"/>
              <a:gd name="T54" fmla="*/ 303 w 579"/>
              <a:gd name="T55" fmla="*/ 352 h 665"/>
              <a:gd name="T56" fmla="*/ 303 w 579"/>
              <a:gd name="T57" fmla="*/ 357 h 665"/>
              <a:gd name="T58" fmla="*/ 302 w 579"/>
              <a:gd name="T59" fmla="*/ 662 h 665"/>
              <a:gd name="T60" fmla="*/ 302 w 579"/>
              <a:gd name="T61" fmla="*/ 662 h 665"/>
              <a:gd name="T62" fmla="*/ 302 w 579"/>
              <a:gd name="T63" fmla="*/ 665 h 665"/>
              <a:gd name="T64" fmla="*/ 302 w 579"/>
              <a:gd name="T65" fmla="*/ 665 h 665"/>
              <a:gd name="T66" fmla="*/ 579 w 579"/>
              <a:gd name="T67" fmla="*/ 504 h 665"/>
              <a:gd name="T68" fmla="*/ 579 w 579"/>
              <a:gd name="T69" fmla="*/ 503 h 665"/>
              <a:gd name="T70" fmla="*/ 579 w 579"/>
              <a:gd name="T71" fmla="*/ 489 h 665"/>
              <a:gd name="T72" fmla="*/ 579 w 579"/>
              <a:gd name="T73" fmla="*/ 183 h 665"/>
              <a:gd name="T74" fmla="*/ 578 w 579"/>
              <a:gd name="T75" fmla="*/ 183 h 665"/>
              <a:gd name="T76" fmla="*/ 568 w 579"/>
              <a:gd name="T77" fmla="*/ 162 h 665"/>
              <a:gd name="T78" fmla="*/ 568 w 579"/>
              <a:gd name="T79" fmla="*/ 162 h 665"/>
              <a:gd name="T80" fmla="*/ 301 w 579"/>
              <a:gd name="T81" fmla="*/ 8 h 665"/>
              <a:gd name="T82" fmla="*/ 289 w 579"/>
              <a:gd name="T83" fmla="*/ 1 h 665"/>
              <a:gd name="T84" fmla="*/ 288 w 579"/>
              <a:gd name="T85" fmla="*/ 0 h 665"/>
              <a:gd name="T86" fmla="*/ 11 w 579"/>
              <a:gd name="T87" fmla="*/ 161 h 665"/>
              <a:gd name="T88" fmla="*/ 13 w 579"/>
              <a:gd name="T89" fmla="*/ 163 h 665"/>
              <a:gd name="T90" fmla="*/ 13 w 579"/>
              <a:gd name="T91" fmla="*/ 163 h 665"/>
              <a:gd name="T92" fmla="*/ 276 w 579"/>
              <a:gd name="T93" fmla="*/ 315 h 665"/>
              <a:gd name="T94" fmla="*/ 288 w 579"/>
              <a:gd name="T95" fmla="*/ 321 h 665"/>
              <a:gd name="T96" fmla="*/ 288 w 579"/>
              <a:gd name="T97" fmla="*/ 321 h 665"/>
              <a:gd name="T98" fmla="*/ 291 w 579"/>
              <a:gd name="T99" fmla="*/ 323 h 665"/>
              <a:gd name="T100" fmla="*/ 291 w 579"/>
              <a:gd name="T101" fmla="*/ 323 h 665"/>
              <a:gd name="T102" fmla="*/ 291 w 579"/>
              <a:gd name="T103" fmla="*/ 323 h 665"/>
              <a:gd name="T104" fmla="*/ 291 w 579"/>
              <a:gd name="T105" fmla="*/ 323 h 665"/>
              <a:gd name="T106" fmla="*/ 291 w 579"/>
              <a:gd name="T107" fmla="*/ 323 h 665"/>
              <a:gd name="T108" fmla="*/ 300 w 579"/>
              <a:gd name="T109" fmla="*/ 318 h 665"/>
              <a:gd name="T110" fmla="*/ 534 w 579"/>
              <a:gd name="T111" fmla="*/ 182 h 665"/>
              <a:gd name="T112" fmla="*/ 568 w 579"/>
              <a:gd name="T113" fmla="*/ 162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9" h="665">
                <a:moveTo>
                  <a:pt x="275" y="343"/>
                </a:moveTo>
                <a:lnTo>
                  <a:pt x="263" y="336"/>
                </a:lnTo>
                <a:lnTo>
                  <a:pt x="263" y="336"/>
                </a:lnTo>
                <a:lnTo>
                  <a:pt x="0" y="184"/>
                </a:lnTo>
                <a:lnTo>
                  <a:pt x="0" y="184"/>
                </a:lnTo>
                <a:lnTo>
                  <a:pt x="0" y="248"/>
                </a:lnTo>
                <a:lnTo>
                  <a:pt x="0" y="297"/>
                </a:lnTo>
                <a:lnTo>
                  <a:pt x="0" y="489"/>
                </a:lnTo>
                <a:lnTo>
                  <a:pt x="0" y="503"/>
                </a:lnTo>
                <a:lnTo>
                  <a:pt x="0" y="503"/>
                </a:lnTo>
                <a:lnTo>
                  <a:pt x="11" y="510"/>
                </a:lnTo>
                <a:lnTo>
                  <a:pt x="277" y="663"/>
                </a:lnTo>
                <a:lnTo>
                  <a:pt x="277" y="663"/>
                </a:lnTo>
                <a:lnTo>
                  <a:pt x="277" y="663"/>
                </a:lnTo>
                <a:lnTo>
                  <a:pt x="277" y="504"/>
                </a:lnTo>
                <a:lnTo>
                  <a:pt x="277" y="354"/>
                </a:lnTo>
                <a:lnTo>
                  <a:pt x="277" y="354"/>
                </a:lnTo>
                <a:lnTo>
                  <a:pt x="277" y="354"/>
                </a:lnTo>
                <a:lnTo>
                  <a:pt x="278" y="344"/>
                </a:lnTo>
                <a:lnTo>
                  <a:pt x="278" y="344"/>
                </a:lnTo>
                <a:lnTo>
                  <a:pt x="278" y="344"/>
                </a:lnTo>
                <a:lnTo>
                  <a:pt x="275" y="343"/>
                </a:lnTo>
                <a:close/>
                <a:moveTo>
                  <a:pt x="578" y="183"/>
                </a:moveTo>
                <a:lnTo>
                  <a:pt x="486" y="237"/>
                </a:lnTo>
                <a:lnTo>
                  <a:pt x="314" y="337"/>
                </a:lnTo>
                <a:lnTo>
                  <a:pt x="303" y="344"/>
                </a:lnTo>
                <a:lnTo>
                  <a:pt x="303" y="344"/>
                </a:lnTo>
                <a:lnTo>
                  <a:pt x="303" y="352"/>
                </a:lnTo>
                <a:lnTo>
                  <a:pt x="303" y="357"/>
                </a:lnTo>
                <a:lnTo>
                  <a:pt x="302" y="662"/>
                </a:lnTo>
                <a:lnTo>
                  <a:pt x="302" y="662"/>
                </a:lnTo>
                <a:lnTo>
                  <a:pt x="302" y="665"/>
                </a:lnTo>
                <a:lnTo>
                  <a:pt x="302" y="665"/>
                </a:lnTo>
                <a:lnTo>
                  <a:pt x="579" y="504"/>
                </a:lnTo>
                <a:lnTo>
                  <a:pt x="579" y="503"/>
                </a:lnTo>
                <a:lnTo>
                  <a:pt x="579" y="489"/>
                </a:lnTo>
                <a:lnTo>
                  <a:pt x="579" y="183"/>
                </a:lnTo>
                <a:lnTo>
                  <a:pt x="578" y="183"/>
                </a:lnTo>
                <a:close/>
                <a:moveTo>
                  <a:pt x="568" y="162"/>
                </a:moveTo>
                <a:lnTo>
                  <a:pt x="568" y="162"/>
                </a:lnTo>
                <a:lnTo>
                  <a:pt x="301" y="8"/>
                </a:lnTo>
                <a:lnTo>
                  <a:pt x="289" y="1"/>
                </a:lnTo>
                <a:lnTo>
                  <a:pt x="288" y="0"/>
                </a:lnTo>
                <a:lnTo>
                  <a:pt x="11" y="161"/>
                </a:lnTo>
                <a:lnTo>
                  <a:pt x="13" y="163"/>
                </a:lnTo>
                <a:lnTo>
                  <a:pt x="13" y="163"/>
                </a:lnTo>
                <a:lnTo>
                  <a:pt x="276" y="315"/>
                </a:lnTo>
                <a:lnTo>
                  <a:pt x="288" y="321"/>
                </a:lnTo>
                <a:lnTo>
                  <a:pt x="288" y="321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300" y="318"/>
                </a:lnTo>
                <a:lnTo>
                  <a:pt x="534" y="182"/>
                </a:lnTo>
                <a:lnTo>
                  <a:pt x="568" y="162"/>
                </a:lnTo>
                <a:close/>
              </a:path>
            </a:pathLst>
          </a:custGeom>
          <a:solidFill>
            <a:srgbClr val="79ACC9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/>
            <a:endParaRPr lang="en-US" sz="1836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976708050"/>
              </p:ext>
            </p:extLst>
          </p:nvPr>
        </p:nvGraphicFramePr>
        <p:xfrm>
          <a:off x="678419" y="3090164"/>
          <a:ext cx="4104456" cy="224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矩形 26"/>
          <p:cNvSpPr/>
          <p:nvPr/>
        </p:nvSpPr>
        <p:spPr>
          <a:xfrm>
            <a:off x="875488" y="2123536"/>
            <a:ext cx="3779577" cy="375920"/>
          </a:xfrm>
          <a:prstGeom prst="rect">
            <a:avLst/>
          </a:pr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POWER YOUT POINT TO HERE NOW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5489" y="2594643"/>
            <a:ext cx="3038490" cy="375920"/>
          </a:xfrm>
          <a:prstGeom prst="rect">
            <a:avLst/>
          </a:pr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POINT YOUR VIEW TO THIS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2700000">
            <a:off x="202066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37"/>
          <p:cNvSpPr txBox="1"/>
          <p:nvPr/>
        </p:nvSpPr>
        <p:spPr>
          <a:xfrm>
            <a:off x="187336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7325" y="4180536"/>
            <a:ext cx="172004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。关注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436762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22032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44285" y="4180536"/>
            <a:ext cx="172004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。关注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 rot="2700000">
            <a:off x="671458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656728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91245" y="4180536"/>
            <a:ext cx="172004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。关注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 rot="2700000">
            <a:off x="906154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891424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02386" y="4180536"/>
            <a:ext cx="17916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。关注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Warning"/>
          <p:cNvSpPr>
            <a:spLocks noEditPoints="1"/>
          </p:cNvSpPr>
          <p:nvPr/>
        </p:nvSpPr>
        <p:spPr bwMode="auto">
          <a:xfrm>
            <a:off x="6923773" y="2596069"/>
            <a:ext cx="654992" cy="619775"/>
          </a:xfrm>
          <a:custGeom>
            <a:avLst/>
            <a:gdLst>
              <a:gd name="T0" fmla="*/ 199 w 400"/>
              <a:gd name="T1" fmla="*/ 0 h 380"/>
              <a:gd name="T2" fmla="*/ 158 w 400"/>
              <a:gd name="T3" fmla="*/ 25 h 380"/>
              <a:gd name="T4" fmla="*/ 158 w 400"/>
              <a:gd name="T5" fmla="*/ 25 h 380"/>
              <a:gd name="T6" fmla="*/ 7 w 400"/>
              <a:gd name="T7" fmla="*/ 310 h 380"/>
              <a:gd name="T8" fmla="*/ 7 w 400"/>
              <a:gd name="T9" fmla="*/ 310 h 380"/>
              <a:gd name="T10" fmla="*/ 7 w 400"/>
              <a:gd name="T11" fmla="*/ 311 h 380"/>
              <a:gd name="T12" fmla="*/ 10 w 400"/>
              <a:gd name="T13" fmla="*/ 357 h 380"/>
              <a:gd name="T14" fmla="*/ 49 w 400"/>
              <a:gd name="T15" fmla="*/ 380 h 380"/>
              <a:gd name="T16" fmla="*/ 350 w 400"/>
              <a:gd name="T17" fmla="*/ 380 h 380"/>
              <a:gd name="T18" fmla="*/ 391 w 400"/>
              <a:gd name="T19" fmla="*/ 357 h 380"/>
              <a:gd name="T20" fmla="*/ 392 w 400"/>
              <a:gd name="T21" fmla="*/ 311 h 380"/>
              <a:gd name="T22" fmla="*/ 242 w 400"/>
              <a:gd name="T23" fmla="*/ 25 h 380"/>
              <a:gd name="T24" fmla="*/ 242 w 400"/>
              <a:gd name="T25" fmla="*/ 25 h 380"/>
              <a:gd name="T26" fmla="*/ 242 w 400"/>
              <a:gd name="T27" fmla="*/ 25 h 380"/>
              <a:gd name="T28" fmla="*/ 199 w 400"/>
              <a:gd name="T29" fmla="*/ 0 h 380"/>
              <a:gd name="T30" fmla="*/ 199 w 400"/>
              <a:gd name="T31" fmla="*/ 17 h 380"/>
              <a:gd name="T32" fmla="*/ 226 w 400"/>
              <a:gd name="T33" fmla="*/ 34 h 380"/>
              <a:gd name="T34" fmla="*/ 376 w 400"/>
              <a:gd name="T35" fmla="*/ 318 h 380"/>
              <a:gd name="T36" fmla="*/ 376 w 400"/>
              <a:gd name="T37" fmla="*/ 348 h 380"/>
              <a:gd name="T38" fmla="*/ 350 w 400"/>
              <a:gd name="T39" fmla="*/ 363 h 380"/>
              <a:gd name="T40" fmla="*/ 49 w 400"/>
              <a:gd name="T41" fmla="*/ 363 h 380"/>
              <a:gd name="T42" fmla="*/ 23 w 400"/>
              <a:gd name="T43" fmla="*/ 346 h 380"/>
              <a:gd name="T44" fmla="*/ 23 w 400"/>
              <a:gd name="T45" fmla="*/ 318 h 380"/>
              <a:gd name="T46" fmla="*/ 174 w 400"/>
              <a:gd name="T47" fmla="*/ 33 h 380"/>
              <a:gd name="T48" fmla="*/ 199 w 400"/>
              <a:gd name="T49" fmla="*/ 17 h 380"/>
              <a:gd name="T50" fmla="*/ 183 w 400"/>
              <a:gd name="T51" fmla="*/ 81 h 380"/>
              <a:gd name="T52" fmla="*/ 167 w 400"/>
              <a:gd name="T53" fmla="*/ 88 h 380"/>
              <a:gd name="T54" fmla="*/ 163 w 400"/>
              <a:gd name="T55" fmla="*/ 103 h 380"/>
              <a:gd name="T56" fmla="*/ 170 w 400"/>
              <a:gd name="T57" fmla="*/ 228 h 380"/>
              <a:gd name="T58" fmla="*/ 177 w 400"/>
              <a:gd name="T59" fmla="*/ 243 h 380"/>
              <a:gd name="T60" fmla="*/ 191 w 400"/>
              <a:gd name="T61" fmla="*/ 247 h 380"/>
              <a:gd name="T62" fmla="*/ 208 w 400"/>
              <a:gd name="T63" fmla="*/ 247 h 380"/>
              <a:gd name="T64" fmla="*/ 222 w 400"/>
              <a:gd name="T65" fmla="*/ 243 h 380"/>
              <a:gd name="T66" fmla="*/ 229 w 400"/>
              <a:gd name="T67" fmla="*/ 228 h 380"/>
              <a:gd name="T68" fmla="*/ 236 w 400"/>
              <a:gd name="T69" fmla="*/ 107 h 380"/>
              <a:gd name="T70" fmla="*/ 236 w 400"/>
              <a:gd name="T71" fmla="*/ 100 h 380"/>
              <a:gd name="T72" fmla="*/ 232 w 400"/>
              <a:gd name="T73" fmla="*/ 88 h 380"/>
              <a:gd name="T74" fmla="*/ 216 w 400"/>
              <a:gd name="T75" fmla="*/ 81 h 380"/>
              <a:gd name="T76" fmla="*/ 183 w 400"/>
              <a:gd name="T77" fmla="*/ 81 h 380"/>
              <a:gd name="T78" fmla="*/ 218 w 400"/>
              <a:gd name="T79" fmla="*/ 102 h 380"/>
              <a:gd name="T80" fmla="*/ 211 w 400"/>
              <a:gd name="T81" fmla="*/ 227 h 380"/>
              <a:gd name="T82" fmla="*/ 208 w 400"/>
              <a:gd name="T83" fmla="*/ 230 h 380"/>
              <a:gd name="T84" fmla="*/ 191 w 400"/>
              <a:gd name="T85" fmla="*/ 230 h 380"/>
              <a:gd name="T86" fmla="*/ 187 w 400"/>
              <a:gd name="T87" fmla="*/ 227 h 380"/>
              <a:gd name="T88" fmla="*/ 181 w 400"/>
              <a:gd name="T89" fmla="*/ 102 h 380"/>
              <a:gd name="T90" fmla="*/ 183 w 400"/>
              <a:gd name="T91" fmla="*/ 99 h 380"/>
              <a:gd name="T92" fmla="*/ 216 w 400"/>
              <a:gd name="T93" fmla="*/ 99 h 380"/>
              <a:gd name="T94" fmla="*/ 218 w 400"/>
              <a:gd name="T95" fmla="*/ 102 h 380"/>
              <a:gd name="T96" fmla="*/ 200 w 400"/>
              <a:gd name="T97" fmla="*/ 257 h 380"/>
              <a:gd name="T98" fmla="*/ 160 w 400"/>
              <a:gd name="T99" fmla="*/ 298 h 380"/>
              <a:gd name="T100" fmla="*/ 200 w 400"/>
              <a:gd name="T101" fmla="*/ 338 h 380"/>
              <a:gd name="T102" fmla="*/ 240 w 400"/>
              <a:gd name="T103" fmla="*/ 298 h 380"/>
              <a:gd name="T104" fmla="*/ 200 w 400"/>
              <a:gd name="T105" fmla="*/ 257 h 380"/>
              <a:gd name="T106" fmla="*/ 200 w 400"/>
              <a:gd name="T107" fmla="*/ 275 h 380"/>
              <a:gd name="T108" fmla="*/ 222 w 400"/>
              <a:gd name="T109" fmla="*/ 298 h 380"/>
              <a:gd name="T110" fmla="*/ 200 w 400"/>
              <a:gd name="T111" fmla="*/ 320 h 380"/>
              <a:gd name="T112" fmla="*/ 178 w 400"/>
              <a:gd name="T113" fmla="*/ 298 h 380"/>
              <a:gd name="T114" fmla="*/ 200 w 400"/>
              <a:gd name="T115" fmla="*/ 27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158" y="25"/>
                </a:lnTo>
                <a:lnTo>
                  <a:pt x="7" y="310"/>
                </a:ln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lnTo>
                  <a:pt x="242" y="25"/>
                </a:lnTo>
                <a:lnTo>
                  <a:pt x="242" y="25"/>
                </a:ln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35" name="Synchronize"/>
          <p:cNvSpPr>
            <a:spLocks noChangeAspect="1" noEditPoints="1"/>
          </p:cNvSpPr>
          <p:nvPr/>
        </p:nvSpPr>
        <p:spPr bwMode="auto">
          <a:xfrm>
            <a:off x="9327238" y="2634965"/>
            <a:ext cx="541981" cy="541981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91871" y="2667823"/>
            <a:ext cx="530955" cy="476264"/>
            <a:chOff x="1233488" y="3844926"/>
            <a:chExt cx="739775" cy="663575"/>
          </a:xfrm>
          <a:solidFill>
            <a:schemeClr val="bg1"/>
          </a:solidFill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233488" y="4456113"/>
              <a:ext cx="52388" cy="52388"/>
            </a:xfrm>
            <a:custGeom>
              <a:avLst/>
              <a:gdLst>
                <a:gd name="T0" fmla="*/ 10 w 14"/>
                <a:gd name="T1" fmla="*/ 6 h 14"/>
                <a:gd name="T2" fmla="*/ 8 w 14"/>
                <a:gd name="T3" fmla="*/ 6 h 14"/>
                <a:gd name="T4" fmla="*/ 8 w 14"/>
                <a:gd name="T5" fmla="*/ 5 h 14"/>
                <a:gd name="T6" fmla="*/ 4 w 14"/>
                <a:gd name="T7" fmla="*/ 0 h 14"/>
                <a:gd name="T8" fmla="*/ 0 w 14"/>
                <a:gd name="T9" fmla="*/ 5 h 14"/>
                <a:gd name="T10" fmla="*/ 0 w 14"/>
                <a:gd name="T11" fmla="*/ 10 h 14"/>
                <a:gd name="T12" fmla="*/ 4 w 14"/>
                <a:gd name="T13" fmla="*/ 14 h 14"/>
                <a:gd name="T14" fmla="*/ 10 w 14"/>
                <a:gd name="T15" fmla="*/ 14 h 14"/>
                <a:gd name="T16" fmla="*/ 14 w 14"/>
                <a:gd name="T17" fmla="*/ 10 h 14"/>
                <a:gd name="T18" fmla="*/ 10 w 14"/>
                <a:gd name="T1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1233488" y="4351338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4 h 18"/>
                <a:gd name="T6" fmla="*/ 4 w 8"/>
                <a:gd name="T7" fmla="*/ 0 h 18"/>
                <a:gd name="T8" fmla="*/ 0 w 8"/>
                <a:gd name="T9" fmla="*/ 4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1233488" y="4241801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5 h 18"/>
                <a:gd name="T6" fmla="*/ 4 w 8"/>
                <a:gd name="T7" fmla="*/ 0 h 18"/>
                <a:gd name="T8" fmla="*/ 0 w 8"/>
                <a:gd name="T9" fmla="*/ 5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233488" y="4152901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4 w 14"/>
                <a:gd name="T3" fmla="*/ 0 h 14"/>
                <a:gd name="T4" fmla="*/ 0 w 14"/>
                <a:gd name="T5" fmla="*/ 4 h 14"/>
                <a:gd name="T6" fmla="*/ 0 w 14"/>
                <a:gd name="T7" fmla="*/ 10 h 14"/>
                <a:gd name="T8" fmla="*/ 4 w 14"/>
                <a:gd name="T9" fmla="*/ 14 h 14"/>
                <a:gd name="T10" fmla="*/ 8 w 14"/>
                <a:gd name="T11" fmla="*/ 10 h 14"/>
                <a:gd name="T12" fmla="*/ 8 w 14"/>
                <a:gd name="T13" fmla="*/ 8 h 14"/>
                <a:gd name="T14" fmla="*/ 10 w 14"/>
                <a:gd name="T15" fmla="*/ 8 h 14"/>
                <a:gd name="T16" fmla="*/ 14 w 14"/>
                <a:gd name="T17" fmla="*/ 4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8" y="12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676400" y="4456113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5 w 14"/>
                <a:gd name="T3" fmla="*/ 5 h 14"/>
                <a:gd name="T4" fmla="*/ 5 w 14"/>
                <a:gd name="T5" fmla="*/ 6 h 14"/>
                <a:gd name="T6" fmla="*/ 4 w 14"/>
                <a:gd name="T7" fmla="*/ 6 h 14"/>
                <a:gd name="T8" fmla="*/ 0 w 14"/>
                <a:gd name="T9" fmla="*/ 10 h 14"/>
                <a:gd name="T10" fmla="*/ 4 w 14"/>
                <a:gd name="T11" fmla="*/ 14 h 14"/>
                <a:gd name="T12" fmla="*/ 10 w 14"/>
                <a:gd name="T13" fmla="*/ 14 h 14"/>
                <a:gd name="T14" fmla="*/ 14 w 14"/>
                <a:gd name="T15" fmla="*/ 10 h 14"/>
                <a:gd name="T16" fmla="*/ 14 w 14"/>
                <a:gd name="T17" fmla="*/ 5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7" y="0"/>
                    <a:pt x="5" y="2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447800" y="4479926"/>
              <a:ext cx="66675" cy="28575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331913" y="4479926"/>
              <a:ext cx="69850" cy="28575"/>
            </a:xfrm>
            <a:custGeom>
              <a:avLst/>
              <a:gdLst>
                <a:gd name="T0" fmla="*/ 14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4 w 19"/>
                <a:gd name="T9" fmla="*/ 8 h 8"/>
                <a:gd name="T10" fmla="*/ 19 w 19"/>
                <a:gd name="T11" fmla="*/ 4 h 8"/>
                <a:gd name="T12" fmla="*/ 1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1560513" y="4479926"/>
              <a:ext cx="71438" cy="28575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1331913" y="3844926"/>
              <a:ext cx="641350" cy="574675"/>
            </a:xfrm>
            <a:custGeom>
              <a:avLst/>
              <a:gdLst>
                <a:gd name="T0" fmla="*/ 164 w 171"/>
                <a:gd name="T1" fmla="*/ 0 h 153"/>
                <a:gd name="T2" fmla="*/ 15 w 171"/>
                <a:gd name="T3" fmla="*/ 0 h 153"/>
                <a:gd name="T4" fmla="*/ 8 w 171"/>
                <a:gd name="T5" fmla="*/ 7 h 153"/>
                <a:gd name="T6" fmla="*/ 8 w 171"/>
                <a:gd name="T7" fmla="*/ 82 h 153"/>
                <a:gd name="T8" fmla="*/ 4 w 171"/>
                <a:gd name="T9" fmla="*/ 82 h 153"/>
                <a:gd name="T10" fmla="*/ 0 w 171"/>
                <a:gd name="T11" fmla="*/ 86 h 153"/>
                <a:gd name="T12" fmla="*/ 4 w 171"/>
                <a:gd name="T13" fmla="*/ 90 h 153"/>
                <a:gd name="T14" fmla="*/ 8 w 171"/>
                <a:gd name="T15" fmla="*/ 90 h 153"/>
                <a:gd name="T16" fmla="*/ 8 w 171"/>
                <a:gd name="T17" fmla="*/ 131 h 153"/>
                <a:gd name="T18" fmla="*/ 15 w 171"/>
                <a:gd name="T19" fmla="*/ 138 h 153"/>
                <a:gd name="T20" fmla="*/ 98 w 171"/>
                <a:gd name="T21" fmla="*/ 138 h 153"/>
                <a:gd name="T22" fmla="*/ 97 w 171"/>
                <a:gd name="T23" fmla="*/ 139 h 153"/>
                <a:gd name="T24" fmla="*/ 97 w 171"/>
                <a:gd name="T25" fmla="*/ 149 h 153"/>
                <a:gd name="T26" fmla="*/ 102 w 171"/>
                <a:gd name="T27" fmla="*/ 153 h 153"/>
                <a:gd name="T28" fmla="*/ 106 w 171"/>
                <a:gd name="T29" fmla="*/ 149 h 153"/>
                <a:gd name="T30" fmla="*/ 106 w 171"/>
                <a:gd name="T31" fmla="*/ 139 h 153"/>
                <a:gd name="T32" fmla="*/ 105 w 171"/>
                <a:gd name="T33" fmla="*/ 138 h 153"/>
                <a:gd name="T34" fmla="*/ 164 w 171"/>
                <a:gd name="T35" fmla="*/ 138 h 153"/>
                <a:gd name="T36" fmla="*/ 171 w 171"/>
                <a:gd name="T37" fmla="*/ 131 h 153"/>
                <a:gd name="T38" fmla="*/ 171 w 171"/>
                <a:gd name="T39" fmla="*/ 7 h 153"/>
                <a:gd name="T40" fmla="*/ 164 w 171"/>
                <a:gd name="T41" fmla="*/ 0 h 153"/>
                <a:gd name="T42" fmla="*/ 157 w 171"/>
                <a:gd name="T43" fmla="*/ 124 h 153"/>
                <a:gd name="T44" fmla="*/ 22 w 171"/>
                <a:gd name="T45" fmla="*/ 124 h 153"/>
                <a:gd name="T46" fmla="*/ 22 w 171"/>
                <a:gd name="T47" fmla="*/ 14 h 153"/>
                <a:gd name="T48" fmla="*/ 157 w 171"/>
                <a:gd name="T49" fmla="*/ 14 h 153"/>
                <a:gd name="T50" fmla="*/ 157 w 171"/>
                <a:gd name="T51" fmla="*/ 12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153">
                  <a:moveTo>
                    <a:pt x="16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3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6"/>
                  </a:cubicBezTo>
                  <a:cubicBezTo>
                    <a:pt x="0" y="88"/>
                    <a:pt x="2" y="90"/>
                    <a:pt x="4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4"/>
                    <a:pt x="11" y="138"/>
                    <a:pt x="15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7" y="139"/>
                    <a:pt x="97" y="13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51"/>
                    <a:pt x="99" y="153"/>
                    <a:pt x="102" y="153"/>
                  </a:cubicBezTo>
                  <a:cubicBezTo>
                    <a:pt x="104" y="153"/>
                    <a:pt x="106" y="151"/>
                    <a:pt x="106" y="14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8"/>
                    <a:pt x="105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8" y="138"/>
                    <a:pt x="171" y="134"/>
                    <a:pt x="171" y="131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  <a:moveTo>
                    <a:pt x="157" y="124"/>
                  </a:moveTo>
                  <a:cubicBezTo>
                    <a:pt x="22" y="124"/>
                    <a:pt x="22" y="124"/>
                    <a:pt x="22" y="12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1484313" y="4035426"/>
              <a:ext cx="214313" cy="206375"/>
            </a:xfrm>
            <a:custGeom>
              <a:avLst/>
              <a:gdLst>
                <a:gd name="T0" fmla="*/ 3 w 57"/>
                <a:gd name="T1" fmla="*/ 55 h 55"/>
                <a:gd name="T2" fmla="*/ 38 w 57"/>
                <a:gd name="T3" fmla="*/ 50 h 55"/>
                <a:gd name="T4" fmla="*/ 40 w 57"/>
                <a:gd name="T5" fmla="*/ 48 h 55"/>
                <a:gd name="T6" fmla="*/ 39 w 57"/>
                <a:gd name="T7" fmla="*/ 45 h 55"/>
                <a:gd name="T8" fmla="*/ 30 w 57"/>
                <a:gd name="T9" fmla="*/ 34 h 55"/>
                <a:gd name="T10" fmla="*/ 54 w 57"/>
                <a:gd name="T11" fmla="*/ 11 h 55"/>
                <a:gd name="T12" fmla="*/ 54 w 57"/>
                <a:gd name="T13" fmla="*/ 2 h 55"/>
                <a:gd name="T14" fmla="*/ 49 w 57"/>
                <a:gd name="T15" fmla="*/ 0 h 55"/>
                <a:gd name="T16" fmla="*/ 46 w 57"/>
                <a:gd name="T17" fmla="*/ 2 h 55"/>
                <a:gd name="T18" fmla="*/ 21 w 57"/>
                <a:gd name="T19" fmla="*/ 26 h 55"/>
                <a:gd name="T20" fmla="*/ 11 w 57"/>
                <a:gd name="T21" fmla="*/ 15 h 55"/>
                <a:gd name="T22" fmla="*/ 9 w 57"/>
                <a:gd name="T23" fmla="*/ 14 h 55"/>
                <a:gd name="T24" fmla="*/ 8 w 57"/>
                <a:gd name="T25" fmla="*/ 15 h 55"/>
                <a:gd name="T26" fmla="*/ 6 w 57"/>
                <a:gd name="T27" fmla="*/ 17 h 55"/>
                <a:gd name="T28" fmla="*/ 0 w 57"/>
                <a:gd name="T29" fmla="*/ 51 h 55"/>
                <a:gd name="T30" fmla="*/ 1 w 57"/>
                <a:gd name="T31" fmla="*/ 54 h 55"/>
                <a:gd name="T32" fmla="*/ 3 w 57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5">
                  <a:moveTo>
                    <a:pt x="3" y="55"/>
                  </a:move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0" y="49"/>
                    <a:pt x="40" y="48"/>
                  </a:cubicBezTo>
                  <a:cubicBezTo>
                    <a:pt x="41" y="47"/>
                    <a:pt x="40" y="45"/>
                    <a:pt x="3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7" y="8"/>
                    <a:pt x="57" y="4"/>
                    <a:pt x="54" y="2"/>
                  </a:cubicBezTo>
                  <a:cubicBezTo>
                    <a:pt x="53" y="1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4"/>
                    <a:pt x="3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4604262" y="2579042"/>
            <a:ext cx="608974" cy="608974"/>
          </a:xfrm>
          <a:custGeom>
            <a:avLst/>
            <a:gdLst>
              <a:gd name="T0" fmla="*/ 169 w 197"/>
              <a:gd name="T1" fmla="*/ 83 h 197"/>
              <a:gd name="T2" fmla="*/ 180 w 197"/>
              <a:gd name="T3" fmla="*/ 64 h 197"/>
              <a:gd name="T4" fmla="*/ 169 w 197"/>
              <a:gd name="T5" fmla="*/ 45 h 197"/>
              <a:gd name="T6" fmla="*/ 147 w 197"/>
              <a:gd name="T7" fmla="*/ 45 h 197"/>
              <a:gd name="T8" fmla="*/ 148 w 197"/>
              <a:gd name="T9" fmla="*/ 13 h 197"/>
              <a:gd name="T10" fmla="*/ 121 w 197"/>
              <a:gd name="T11" fmla="*/ 30 h 197"/>
              <a:gd name="T12" fmla="*/ 109 w 197"/>
              <a:gd name="T13" fmla="*/ 11 h 197"/>
              <a:gd name="T14" fmla="*/ 88 w 197"/>
              <a:gd name="T15" fmla="*/ 11 h 197"/>
              <a:gd name="T16" fmla="*/ 76 w 197"/>
              <a:gd name="T17" fmla="*/ 30 h 197"/>
              <a:gd name="T18" fmla="*/ 49 w 197"/>
              <a:gd name="T19" fmla="*/ 13 h 197"/>
              <a:gd name="T20" fmla="*/ 50 w 197"/>
              <a:gd name="T21" fmla="*/ 45 h 197"/>
              <a:gd name="T22" fmla="*/ 27 w 197"/>
              <a:gd name="T23" fmla="*/ 45 h 197"/>
              <a:gd name="T24" fmla="*/ 17 w 197"/>
              <a:gd name="T25" fmla="*/ 64 h 197"/>
              <a:gd name="T26" fmla="*/ 28 w 197"/>
              <a:gd name="T27" fmla="*/ 83 h 197"/>
              <a:gd name="T28" fmla="*/ 0 w 197"/>
              <a:gd name="T29" fmla="*/ 99 h 197"/>
              <a:gd name="T30" fmla="*/ 28 w 197"/>
              <a:gd name="T31" fmla="*/ 114 h 197"/>
              <a:gd name="T32" fmla="*/ 17 w 197"/>
              <a:gd name="T33" fmla="*/ 133 h 197"/>
              <a:gd name="T34" fmla="*/ 27 w 197"/>
              <a:gd name="T35" fmla="*/ 152 h 197"/>
              <a:gd name="T36" fmla="*/ 50 w 197"/>
              <a:gd name="T37" fmla="*/ 152 h 197"/>
              <a:gd name="T38" fmla="*/ 49 w 197"/>
              <a:gd name="T39" fmla="*/ 184 h 197"/>
              <a:gd name="T40" fmla="*/ 76 w 197"/>
              <a:gd name="T41" fmla="*/ 167 h 197"/>
              <a:gd name="T42" fmla="*/ 88 w 197"/>
              <a:gd name="T43" fmla="*/ 186 h 197"/>
              <a:gd name="T44" fmla="*/ 109 w 197"/>
              <a:gd name="T45" fmla="*/ 186 h 197"/>
              <a:gd name="T46" fmla="*/ 121 w 197"/>
              <a:gd name="T47" fmla="*/ 167 h 197"/>
              <a:gd name="T48" fmla="*/ 148 w 197"/>
              <a:gd name="T49" fmla="*/ 184 h 197"/>
              <a:gd name="T50" fmla="*/ 147 w 197"/>
              <a:gd name="T51" fmla="*/ 152 h 197"/>
              <a:gd name="T52" fmla="*/ 169 w 197"/>
              <a:gd name="T53" fmla="*/ 152 h 197"/>
              <a:gd name="T54" fmla="*/ 180 w 197"/>
              <a:gd name="T55" fmla="*/ 133 h 197"/>
              <a:gd name="T56" fmla="*/ 169 w 197"/>
              <a:gd name="T57" fmla="*/ 114 h 197"/>
              <a:gd name="T58" fmla="*/ 197 w 197"/>
              <a:gd name="T59" fmla="*/ 99 h 197"/>
              <a:gd name="T60" fmla="*/ 98 w 197"/>
              <a:gd name="T61" fmla="*/ 128 h 197"/>
              <a:gd name="T62" fmla="*/ 98 w 197"/>
              <a:gd name="T63" fmla="*/ 69 h 197"/>
              <a:gd name="T64" fmla="*/ 98 w 197"/>
              <a:gd name="T65" fmla="*/ 1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7">
                <a:moveTo>
                  <a:pt x="186" y="88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1"/>
                  <a:pt x="168" y="79"/>
                  <a:pt x="167" y="76"/>
                </a:cubicBezTo>
                <a:cubicBezTo>
                  <a:pt x="180" y="64"/>
                  <a:pt x="180" y="64"/>
                  <a:pt x="180" y="64"/>
                </a:cubicBezTo>
                <a:cubicBezTo>
                  <a:pt x="184" y="59"/>
                  <a:pt x="186" y="54"/>
                  <a:pt x="184" y="49"/>
                </a:cubicBezTo>
                <a:cubicBezTo>
                  <a:pt x="181" y="44"/>
                  <a:pt x="175" y="44"/>
                  <a:pt x="169" y="45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0" y="48"/>
                  <a:pt x="148" y="47"/>
                  <a:pt x="147" y="45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53" y="22"/>
                  <a:pt x="153" y="16"/>
                  <a:pt x="148" y="13"/>
                </a:cubicBezTo>
                <a:cubicBezTo>
                  <a:pt x="143" y="10"/>
                  <a:pt x="137" y="13"/>
                  <a:pt x="133" y="17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18" y="29"/>
                  <a:pt x="116" y="29"/>
                  <a:pt x="113" y="28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7" y="5"/>
                  <a:pt x="104" y="0"/>
                  <a:pt x="98" y="0"/>
                </a:cubicBezTo>
                <a:cubicBezTo>
                  <a:pt x="93" y="0"/>
                  <a:pt x="89" y="5"/>
                  <a:pt x="88" y="11"/>
                </a:cubicBezTo>
                <a:cubicBezTo>
                  <a:pt x="83" y="28"/>
                  <a:pt x="83" y="28"/>
                  <a:pt x="83" y="28"/>
                </a:cubicBezTo>
                <a:cubicBezTo>
                  <a:pt x="81" y="28"/>
                  <a:pt x="78" y="29"/>
                  <a:pt x="76" y="30"/>
                </a:cubicBezTo>
                <a:cubicBezTo>
                  <a:pt x="63" y="17"/>
                  <a:pt x="63" y="17"/>
                  <a:pt x="63" y="17"/>
                </a:cubicBezTo>
                <a:cubicBezTo>
                  <a:pt x="59" y="13"/>
                  <a:pt x="54" y="10"/>
                  <a:pt x="49" y="13"/>
                </a:cubicBezTo>
                <a:cubicBezTo>
                  <a:pt x="44" y="16"/>
                  <a:pt x="44" y="22"/>
                  <a:pt x="45" y="28"/>
                </a:cubicBezTo>
                <a:cubicBezTo>
                  <a:pt x="50" y="45"/>
                  <a:pt x="50" y="45"/>
                  <a:pt x="50" y="45"/>
                </a:cubicBezTo>
                <a:cubicBezTo>
                  <a:pt x="48" y="47"/>
                  <a:pt x="46" y="48"/>
                  <a:pt x="45" y="50"/>
                </a:cubicBezTo>
                <a:cubicBezTo>
                  <a:pt x="27" y="45"/>
                  <a:pt x="27" y="45"/>
                  <a:pt x="27" y="45"/>
                </a:cubicBezTo>
                <a:cubicBezTo>
                  <a:pt x="21" y="44"/>
                  <a:pt x="16" y="44"/>
                  <a:pt x="13" y="49"/>
                </a:cubicBezTo>
                <a:cubicBezTo>
                  <a:pt x="10" y="54"/>
                  <a:pt x="13" y="59"/>
                  <a:pt x="17" y="64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9"/>
                  <a:pt x="28" y="81"/>
                  <a:pt x="28" y="83"/>
                </a:cubicBezTo>
                <a:cubicBezTo>
                  <a:pt x="10" y="88"/>
                  <a:pt x="10" y="88"/>
                  <a:pt x="10" y="88"/>
                </a:cubicBezTo>
                <a:cubicBezTo>
                  <a:pt x="5" y="90"/>
                  <a:pt x="0" y="93"/>
                  <a:pt x="0" y="99"/>
                </a:cubicBezTo>
                <a:cubicBezTo>
                  <a:pt x="0" y="104"/>
                  <a:pt x="5" y="107"/>
                  <a:pt x="10" y="109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6"/>
                  <a:pt x="29" y="118"/>
                  <a:pt x="30" y="12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8"/>
                  <a:pt x="10" y="143"/>
                  <a:pt x="13" y="148"/>
                </a:cubicBezTo>
                <a:cubicBezTo>
                  <a:pt x="16" y="153"/>
                  <a:pt x="22" y="153"/>
                  <a:pt x="27" y="152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6" y="149"/>
                  <a:pt x="48" y="150"/>
                  <a:pt x="50" y="152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5"/>
                  <a:pt x="44" y="181"/>
                  <a:pt x="49" y="184"/>
                </a:cubicBezTo>
                <a:cubicBezTo>
                  <a:pt x="54" y="187"/>
                  <a:pt x="59" y="184"/>
                  <a:pt x="63" y="180"/>
                </a:cubicBezTo>
                <a:cubicBezTo>
                  <a:pt x="76" y="167"/>
                  <a:pt x="76" y="167"/>
                  <a:pt x="76" y="167"/>
                </a:cubicBezTo>
                <a:cubicBezTo>
                  <a:pt x="78" y="168"/>
                  <a:pt x="81" y="169"/>
                  <a:pt x="83" y="16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0" y="192"/>
                  <a:pt x="93" y="197"/>
                  <a:pt x="98" y="197"/>
                </a:cubicBezTo>
                <a:cubicBezTo>
                  <a:pt x="104" y="197"/>
                  <a:pt x="107" y="192"/>
                  <a:pt x="109" y="186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6" y="169"/>
                  <a:pt x="118" y="168"/>
                  <a:pt x="121" y="167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8" y="184"/>
                  <a:pt x="143" y="187"/>
                  <a:pt x="148" y="184"/>
                </a:cubicBezTo>
                <a:cubicBezTo>
                  <a:pt x="153" y="181"/>
                  <a:pt x="153" y="175"/>
                  <a:pt x="151" y="169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48" y="150"/>
                  <a:pt x="150" y="149"/>
                  <a:pt x="152" y="147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175" y="153"/>
                  <a:pt x="181" y="153"/>
                  <a:pt x="184" y="148"/>
                </a:cubicBezTo>
                <a:cubicBezTo>
                  <a:pt x="186" y="143"/>
                  <a:pt x="184" y="138"/>
                  <a:pt x="180" y="133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8" y="118"/>
                  <a:pt x="168" y="116"/>
                  <a:pt x="169" y="114"/>
                </a:cubicBezTo>
                <a:cubicBezTo>
                  <a:pt x="186" y="109"/>
                  <a:pt x="186" y="109"/>
                  <a:pt x="186" y="109"/>
                </a:cubicBezTo>
                <a:cubicBezTo>
                  <a:pt x="192" y="107"/>
                  <a:pt x="197" y="104"/>
                  <a:pt x="197" y="99"/>
                </a:cubicBezTo>
                <a:cubicBezTo>
                  <a:pt x="197" y="93"/>
                  <a:pt x="192" y="90"/>
                  <a:pt x="186" y="88"/>
                </a:cubicBezTo>
                <a:close/>
                <a:moveTo>
                  <a:pt x="98" y="128"/>
                </a:moveTo>
                <a:cubicBezTo>
                  <a:pt x="82" y="128"/>
                  <a:pt x="68" y="115"/>
                  <a:pt x="68" y="99"/>
                </a:cubicBezTo>
                <a:cubicBezTo>
                  <a:pt x="68" y="82"/>
                  <a:pt x="82" y="69"/>
                  <a:pt x="98" y="69"/>
                </a:cubicBezTo>
                <a:cubicBezTo>
                  <a:pt x="115" y="69"/>
                  <a:pt x="128" y="82"/>
                  <a:pt x="128" y="99"/>
                </a:cubicBezTo>
                <a:cubicBezTo>
                  <a:pt x="128" y="115"/>
                  <a:pt x="115" y="128"/>
                  <a:pt x="98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83612" y="3059668"/>
            <a:ext cx="515745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4285807" y="2705725"/>
            <a:ext cx="1734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88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8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3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83612" y="3059668"/>
            <a:ext cx="515745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4285807" y="2705725"/>
            <a:ext cx="1734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88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8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7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9453" y="442914"/>
            <a:ext cx="12021686" cy="5421209"/>
            <a:chOff x="-273168" y="932543"/>
            <a:chExt cx="11631989" cy="4937055"/>
          </a:xfrm>
        </p:grpSpPr>
        <p:sp>
          <p:nvSpPr>
            <p:cNvPr id="24" name="TextBox 18"/>
            <p:cNvSpPr txBox="1"/>
            <p:nvPr/>
          </p:nvSpPr>
          <p:spPr>
            <a:xfrm>
              <a:off x="5714521" y="4546159"/>
              <a:ext cx="997805" cy="1323439"/>
            </a:xfrm>
            <a:prstGeom prst="rect">
              <a:avLst/>
            </a:prstGeom>
            <a:solidFill>
              <a:srgbClr val="79ACC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TextBox 18"/>
            <p:cNvSpPr txBox="1"/>
            <p:nvPr/>
          </p:nvSpPr>
          <p:spPr>
            <a:xfrm>
              <a:off x="5714522" y="932543"/>
              <a:ext cx="997805" cy="1323439"/>
            </a:xfrm>
            <a:prstGeom prst="rect">
              <a:avLst/>
            </a:prstGeom>
            <a:solidFill>
              <a:srgbClr val="79ACC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87306" y="1607677"/>
              <a:ext cx="4171515" cy="418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4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工作内容</a:t>
              </a:r>
              <a:endParaRPr lang="zh-CN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2" name="TextBox 18"/>
            <p:cNvSpPr txBox="1"/>
            <p:nvPr/>
          </p:nvSpPr>
          <p:spPr>
            <a:xfrm>
              <a:off x="5845081" y="1125918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5845081" y="3044669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5845080" y="4792380"/>
              <a:ext cx="867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3"/>
            <p:cNvSpPr txBox="1"/>
            <p:nvPr/>
          </p:nvSpPr>
          <p:spPr>
            <a:xfrm>
              <a:off x="-273168" y="2861255"/>
              <a:ext cx="5692429" cy="1323423"/>
            </a:xfrm>
            <a:prstGeom prst="rect">
              <a:avLst/>
            </a:prstGeom>
            <a:noFill/>
          </p:spPr>
          <p:txBody>
            <a:bodyPr wrap="none" lIns="91426" tIns="45712" rIns="91426" bIns="45712" rtlCol="0">
              <a:spAutoFit/>
            </a:bodyPr>
            <a:lstStyle/>
            <a:p>
              <a:pPr algn="ctr"/>
              <a:r>
                <a:rPr lang="en-US" altLang="zh-CN" sz="8000" dirty="0" smtClean="0">
                  <a:solidFill>
                    <a:srgbClr val="79AC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CONTENTS</a:t>
              </a:r>
              <a:endParaRPr lang="zh-CN" altLang="en-US" sz="8000" dirty="0">
                <a:solidFill>
                  <a:srgbClr val="79AC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700963" y="3202471"/>
            <a:ext cx="4311270" cy="460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成长收获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00963" y="5137509"/>
            <a:ext cx="4311270" cy="460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未来展望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6178838" y="2491798"/>
            <a:ext cx="1031234" cy="1323439"/>
          </a:xfrm>
          <a:prstGeom prst="rect">
            <a:avLst/>
          </a:prstGeom>
          <a:solidFill>
            <a:srgbClr val="79ACC9"/>
          </a:solidFill>
          <a:ln>
            <a:solidFill>
              <a:srgbClr val="79ACC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6313770" y="2754563"/>
            <a:ext cx="1792603" cy="91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1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07431" y="3548452"/>
            <a:ext cx="3357586" cy="1527191"/>
            <a:chOff x="5452264" y="3572670"/>
            <a:chExt cx="4554714" cy="2071702"/>
          </a:xfrm>
          <a:solidFill>
            <a:schemeClr val="accent6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5452264" y="3572670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62" name="矩形 11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3" name="矩形 11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4" name="矩形 11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5" name="矩形 11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6" name="矩形 11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57" name="矩形 12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8" name="矩形 12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9" name="矩形 12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0" name="矩形 12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1" name="矩形 12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52" name="矩形 128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3" name="矩形 129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4" name="矩形 130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5" name="矩形 131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6" name="矩形 132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47" name="矩形 134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8" name="矩形 135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9" name="矩形 136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0" name="矩形 137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1" name="矩形 138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42" name="矩形 14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3" name="矩形 14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4" name="矩形 14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5" name="矩形 14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6" name="矩形 14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7809718" y="3572670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7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32" name="矩形 17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3" name="矩形 17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4" name="矩形 17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5" name="矩形 17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6" name="矩形 17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8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27" name="矩形 167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8" name="矩形 168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9" name="矩形 169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0" name="矩形 170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1" name="矩形 171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9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22" name="矩形 16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3" name="矩形 16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4" name="矩形 16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5" name="矩形 16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6" name="矩形 16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7" name="矩形 157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8" name="矩形 158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9" name="矩形 159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0" name="矩形 160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1" name="矩形 161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1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" name="矩形 15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" name="矩形 15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4" name="矩形 15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5" name="矩形 15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6" name="矩形 15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</p:grpSp>
      <p:sp>
        <p:nvSpPr>
          <p:cNvPr id="67" name="文本框 35"/>
          <p:cNvSpPr txBox="1"/>
          <p:nvPr/>
        </p:nvSpPr>
        <p:spPr>
          <a:xfrm>
            <a:off x="4284440" y="303053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TEXT HERE</a:t>
            </a:r>
            <a:endParaRPr lang="zh-CN" altLang="en-US" sz="2400" b="1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4284440" y="2617481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54%</a:t>
            </a:r>
            <a:endParaRPr lang="zh-CN" altLang="en-US" sz="3600" b="1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69" name="文本框 35"/>
          <p:cNvSpPr txBox="1"/>
          <p:nvPr/>
        </p:nvSpPr>
        <p:spPr>
          <a:xfrm>
            <a:off x="8140734" y="303053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TEXT HERE</a:t>
            </a:r>
            <a:endParaRPr lang="zh-CN" altLang="en-US" sz="2400" b="1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70" name="文本框 35"/>
          <p:cNvSpPr txBox="1"/>
          <p:nvPr/>
        </p:nvSpPr>
        <p:spPr>
          <a:xfrm>
            <a:off x="8140734" y="2617481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46%</a:t>
            </a:r>
            <a:endParaRPr lang="zh-CN" altLang="en-US" sz="3600" b="1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793645" y="3548452"/>
            <a:ext cx="3357586" cy="1527191"/>
            <a:chOff x="5452264" y="3572670"/>
            <a:chExt cx="4554714" cy="2071702"/>
          </a:xfrm>
          <a:solidFill>
            <a:schemeClr val="accent6"/>
          </a:solidFill>
        </p:grpSpPr>
        <p:grpSp>
          <p:nvGrpSpPr>
            <p:cNvPr id="72" name="组合 145"/>
            <p:cNvGrpSpPr/>
            <p:nvPr/>
          </p:nvGrpSpPr>
          <p:grpSpPr>
            <a:xfrm>
              <a:off x="5452264" y="3572668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104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9" name="矩形 24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0" name="矩形 24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1" name="矩形 24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2" name="矩形 24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3" name="矩形 24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5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4" name="矩形 24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5" name="矩形 24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6" name="矩形 24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7" name="矩形 24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8" name="矩形 24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6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19" name="矩形 23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0" name="矩形 23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1" name="矩形 23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2" name="矩形 23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3" name="矩形 23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7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14" name="矩形 23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5" name="矩形 23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6" name="矩形 23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7" name="矩形 23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8" name="矩形 23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8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09" name="矩形 22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0" name="矩形 22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1" name="矩形 22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2" name="矩形 22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3" name="矩形 22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grpSp>
          <p:nvGrpSpPr>
            <p:cNvPr id="73" name="组合 146"/>
            <p:cNvGrpSpPr/>
            <p:nvPr/>
          </p:nvGrpSpPr>
          <p:grpSpPr>
            <a:xfrm>
              <a:off x="7809718" y="3572668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74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99" name="矩形 21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0" name="矩形 21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1" name="矩形 21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2" name="矩形 21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3" name="矩形 21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5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94" name="矩形 21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5" name="矩形 21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6" name="矩形 21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7" name="矩形 21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8" name="矩形 21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6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89" name="矩形 20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0" name="矩形 20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1" name="矩形 20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2" name="矩形 20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3" name="矩形 20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7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84" name="矩形 20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5" name="矩形 20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6" name="矩形 20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7" name="矩形 20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8" name="矩形 20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8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79" name="矩形 19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0" name="矩形 19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1" name="矩形 19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2" name="矩形 19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3" name="矩形 19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</p:grpSp>
      <p:grpSp>
        <p:nvGrpSpPr>
          <p:cNvPr id="134" name="Group 4"/>
          <p:cNvGrpSpPr>
            <a:grpSpLocks noChangeAspect="1"/>
          </p:cNvGrpSpPr>
          <p:nvPr/>
        </p:nvGrpSpPr>
        <p:grpSpPr bwMode="auto">
          <a:xfrm>
            <a:off x="3944532" y="2516160"/>
            <a:ext cx="357190" cy="873309"/>
            <a:chOff x="1459" y="1567"/>
            <a:chExt cx="519" cy="1162"/>
          </a:xfrm>
          <a:solidFill>
            <a:schemeClr val="accent1"/>
          </a:solidFill>
        </p:grpSpPr>
        <p:sp>
          <p:nvSpPr>
            <p:cNvPr id="135" name="Oval 5"/>
            <p:cNvSpPr>
              <a:spLocks noChangeArrowheads="1"/>
            </p:cNvSpPr>
            <p:nvPr/>
          </p:nvSpPr>
          <p:spPr bwMode="auto">
            <a:xfrm>
              <a:off x="1615" y="1567"/>
              <a:ext cx="218" cy="2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6" name="Freeform 6"/>
            <p:cNvSpPr>
              <a:spLocks/>
            </p:cNvSpPr>
            <p:nvPr/>
          </p:nvSpPr>
          <p:spPr bwMode="auto">
            <a:xfrm>
              <a:off x="1459" y="1797"/>
              <a:ext cx="519" cy="932"/>
            </a:xfrm>
            <a:custGeom>
              <a:avLst/>
              <a:gdLst>
                <a:gd name="T0" fmla="*/ 50 w 50"/>
                <a:gd name="T1" fmla="*/ 12 h 93"/>
                <a:gd name="T2" fmla="*/ 36 w 50"/>
                <a:gd name="T3" fmla="*/ 1 h 93"/>
                <a:gd name="T4" fmla="*/ 15 w 50"/>
                <a:gd name="T5" fmla="*/ 1 h 93"/>
                <a:gd name="T6" fmla="*/ 1 w 50"/>
                <a:gd name="T7" fmla="*/ 12 h 93"/>
                <a:gd name="T8" fmla="*/ 1 w 50"/>
                <a:gd name="T9" fmla="*/ 37 h 93"/>
                <a:gd name="T10" fmla="*/ 1 w 50"/>
                <a:gd name="T11" fmla="*/ 37 h 93"/>
                <a:gd name="T12" fmla="*/ 1 w 50"/>
                <a:gd name="T13" fmla="*/ 37 h 93"/>
                <a:gd name="T14" fmla="*/ 5 w 50"/>
                <a:gd name="T15" fmla="*/ 41 h 93"/>
                <a:gd name="T16" fmla="*/ 9 w 50"/>
                <a:gd name="T17" fmla="*/ 37 h 93"/>
                <a:gd name="T18" fmla="*/ 9 w 50"/>
                <a:gd name="T19" fmla="*/ 37 h 93"/>
                <a:gd name="T20" fmla="*/ 9 w 50"/>
                <a:gd name="T21" fmla="*/ 37 h 93"/>
                <a:gd name="T22" fmla="*/ 9 w 50"/>
                <a:gd name="T23" fmla="*/ 14 h 93"/>
                <a:gd name="T24" fmla="*/ 12 w 50"/>
                <a:gd name="T25" fmla="*/ 14 h 93"/>
                <a:gd name="T26" fmla="*/ 12 w 50"/>
                <a:gd name="T27" fmla="*/ 87 h 93"/>
                <a:gd name="T28" fmla="*/ 18 w 50"/>
                <a:gd name="T29" fmla="*/ 93 h 93"/>
                <a:gd name="T30" fmla="*/ 24 w 50"/>
                <a:gd name="T31" fmla="*/ 87 h 93"/>
                <a:gd name="T32" fmla="*/ 24 w 50"/>
                <a:gd name="T33" fmla="*/ 40 h 93"/>
                <a:gd name="T34" fmla="*/ 26 w 50"/>
                <a:gd name="T35" fmla="*/ 40 h 93"/>
                <a:gd name="T36" fmla="*/ 26 w 50"/>
                <a:gd name="T37" fmla="*/ 87 h 93"/>
                <a:gd name="T38" fmla="*/ 26 w 50"/>
                <a:gd name="T39" fmla="*/ 87 h 93"/>
                <a:gd name="T40" fmla="*/ 32 w 50"/>
                <a:gd name="T41" fmla="*/ 93 h 93"/>
                <a:gd name="T42" fmla="*/ 38 w 50"/>
                <a:gd name="T43" fmla="*/ 87 h 93"/>
                <a:gd name="T44" fmla="*/ 38 w 50"/>
                <a:gd name="T45" fmla="*/ 13 h 93"/>
                <a:gd name="T46" fmla="*/ 41 w 50"/>
                <a:gd name="T47" fmla="*/ 13 h 93"/>
                <a:gd name="T48" fmla="*/ 41 w 50"/>
                <a:gd name="T49" fmla="*/ 37 h 93"/>
                <a:gd name="T50" fmla="*/ 41 w 50"/>
                <a:gd name="T51" fmla="*/ 37 h 93"/>
                <a:gd name="T52" fmla="*/ 41 w 50"/>
                <a:gd name="T53" fmla="*/ 37 h 93"/>
                <a:gd name="T54" fmla="*/ 45 w 50"/>
                <a:gd name="T55" fmla="*/ 41 h 93"/>
                <a:gd name="T56" fmla="*/ 50 w 50"/>
                <a:gd name="T57" fmla="*/ 37 h 93"/>
                <a:gd name="T58" fmla="*/ 50 w 50"/>
                <a:gd name="T59" fmla="*/ 37 h 93"/>
                <a:gd name="T60" fmla="*/ 50 w 50"/>
                <a:gd name="T61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93">
                  <a:moveTo>
                    <a:pt x="50" y="12"/>
                  </a:moveTo>
                  <a:cubicBezTo>
                    <a:pt x="49" y="0"/>
                    <a:pt x="36" y="1"/>
                    <a:pt x="3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0" y="1"/>
                    <a:pt x="1" y="12"/>
                    <a:pt x="1" y="1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40"/>
                    <a:pt x="3" y="41"/>
                    <a:pt x="5" y="41"/>
                  </a:cubicBezTo>
                  <a:cubicBezTo>
                    <a:pt x="7" y="41"/>
                    <a:pt x="9" y="40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1"/>
                    <a:pt x="15" y="93"/>
                    <a:pt x="18" y="93"/>
                  </a:cubicBezTo>
                  <a:cubicBezTo>
                    <a:pt x="21" y="93"/>
                    <a:pt x="24" y="91"/>
                    <a:pt x="24" y="8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91"/>
                    <a:pt x="29" y="93"/>
                    <a:pt x="32" y="93"/>
                  </a:cubicBezTo>
                  <a:cubicBezTo>
                    <a:pt x="36" y="93"/>
                    <a:pt x="38" y="91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8" y="41"/>
                    <a:pt x="50" y="39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37" name="Group 4"/>
          <p:cNvGrpSpPr>
            <a:grpSpLocks noChangeAspect="1"/>
          </p:cNvGrpSpPr>
          <p:nvPr/>
        </p:nvGrpSpPr>
        <p:grpSpPr bwMode="auto">
          <a:xfrm>
            <a:off x="7722152" y="2624195"/>
            <a:ext cx="373082" cy="765274"/>
            <a:chOff x="684" y="1238"/>
            <a:chExt cx="626" cy="1206"/>
          </a:xfrm>
          <a:solidFill>
            <a:schemeClr val="accent1"/>
          </a:solidFill>
        </p:grpSpPr>
        <p:sp>
          <p:nvSpPr>
            <p:cNvPr id="138" name="Oval 5"/>
            <p:cNvSpPr>
              <a:spLocks noChangeArrowheads="1"/>
            </p:cNvSpPr>
            <p:nvPr/>
          </p:nvSpPr>
          <p:spPr bwMode="auto">
            <a:xfrm>
              <a:off x="897" y="1238"/>
              <a:ext cx="222" cy="208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9" name="Freeform 6"/>
            <p:cNvSpPr>
              <a:spLocks/>
            </p:cNvSpPr>
            <p:nvPr/>
          </p:nvSpPr>
          <p:spPr bwMode="auto">
            <a:xfrm>
              <a:off x="684" y="1477"/>
              <a:ext cx="626" cy="967"/>
            </a:xfrm>
            <a:custGeom>
              <a:avLst/>
              <a:gdLst>
                <a:gd name="T0" fmla="*/ 57 w 65"/>
                <a:gd name="T1" fmla="*/ 12 h 93"/>
                <a:gd name="T2" fmla="*/ 39 w 65"/>
                <a:gd name="T3" fmla="*/ 0 h 93"/>
                <a:gd name="T4" fmla="*/ 27 w 65"/>
                <a:gd name="T5" fmla="*/ 0 h 93"/>
                <a:gd name="T6" fmla="*/ 8 w 65"/>
                <a:gd name="T7" fmla="*/ 12 h 93"/>
                <a:gd name="T8" fmla="*/ 0 w 65"/>
                <a:gd name="T9" fmla="*/ 37 h 93"/>
                <a:gd name="T10" fmla="*/ 0 w 65"/>
                <a:gd name="T11" fmla="*/ 37 h 93"/>
                <a:gd name="T12" fmla="*/ 0 w 65"/>
                <a:gd name="T13" fmla="*/ 37 h 93"/>
                <a:gd name="T14" fmla="*/ 4 w 65"/>
                <a:gd name="T15" fmla="*/ 41 h 93"/>
                <a:gd name="T16" fmla="*/ 9 w 65"/>
                <a:gd name="T17" fmla="*/ 37 h 93"/>
                <a:gd name="T18" fmla="*/ 9 w 65"/>
                <a:gd name="T19" fmla="*/ 37 h 93"/>
                <a:gd name="T20" fmla="*/ 9 w 65"/>
                <a:gd name="T21" fmla="*/ 37 h 93"/>
                <a:gd name="T22" fmla="*/ 17 w 65"/>
                <a:gd name="T23" fmla="*/ 13 h 93"/>
                <a:gd name="T24" fmla="*/ 20 w 65"/>
                <a:gd name="T25" fmla="*/ 13 h 93"/>
                <a:gd name="T26" fmla="*/ 7 w 65"/>
                <a:gd name="T27" fmla="*/ 53 h 93"/>
                <a:gd name="T28" fmla="*/ 20 w 65"/>
                <a:gd name="T29" fmla="*/ 53 h 93"/>
                <a:gd name="T30" fmla="*/ 20 w 65"/>
                <a:gd name="T31" fmla="*/ 87 h 93"/>
                <a:gd name="T32" fmla="*/ 26 w 65"/>
                <a:gd name="T33" fmla="*/ 93 h 93"/>
                <a:gd name="T34" fmla="*/ 31 w 65"/>
                <a:gd name="T35" fmla="*/ 87 h 93"/>
                <a:gd name="T36" fmla="*/ 31 w 65"/>
                <a:gd name="T37" fmla="*/ 53 h 93"/>
                <a:gd name="T38" fmla="*/ 34 w 65"/>
                <a:gd name="T39" fmla="*/ 53 h 93"/>
                <a:gd name="T40" fmla="*/ 34 w 65"/>
                <a:gd name="T41" fmla="*/ 87 h 93"/>
                <a:gd name="T42" fmla="*/ 34 w 65"/>
                <a:gd name="T43" fmla="*/ 87 h 93"/>
                <a:gd name="T44" fmla="*/ 40 w 65"/>
                <a:gd name="T45" fmla="*/ 93 h 93"/>
                <a:gd name="T46" fmla="*/ 46 w 65"/>
                <a:gd name="T47" fmla="*/ 87 h 93"/>
                <a:gd name="T48" fmla="*/ 46 w 65"/>
                <a:gd name="T49" fmla="*/ 53 h 93"/>
                <a:gd name="T50" fmla="*/ 59 w 65"/>
                <a:gd name="T51" fmla="*/ 53 h 93"/>
                <a:gd name="T52" fmla="*/ 46 w 65"/>
                <a:gd name="T53" fmla="*/ 13 h 93"/>
                <a:gd name="T54" fmla="*/ 48 w 65"/>
                <a:gd name="T55" fmla="*/ 13 h 93"/>
                <a:gd name="T56" fmla="*/ 57 w 65"/>
                <a:gd name="T57" fmla="*/ 37 h 93"/>
                <a:gd name="T58" fmla="*/ 57 w 65"/>
                <a:gd name="T59" fmla="*/ 37 h 93"/>
                <a:gd name="T60" fmla="*/ 57 w 65"/>
                <a:gd name="T61" fmla="*/ 37 h 93"/>
                <a:gd name="T62" fmla="*/ 61 w 65"/>
                <a:gd name="T63" fmla="*/ 41 h 93"/>
                <a:gd name="T64" fmla="*/ 65 w 65"/>
                <a:gd name="T65" fmla="*/ 37 h 93"/>
                <a:gd name="T66" fmla="*/ 65 w 65"/>
                <a:gd name="T67" fmla="*/ 37 h 93"/>
                <a:gd name="T68" fmla="*/ 57 w 65"/>
                <a:gd name="T69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93">
                  <a:moveTo>
                    <a:pt x="57" y="12"/>
                  </a:moveTo>
                  <a:cubicBezTo>
                    <a:pt x="56" y="0"/>
                    <a:pt x="39" y="0"/>
                    <a:pt x="3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1"/>
                    <a:pt x="8" y="12"/>
                    <a:pt x="8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90"/>
                    <a:pt x="22" y="93"/>
                    <a:pt x="26" y="93"/>
                  </a:cubicBezTo>
                  <a:cubicBezTo>
                    <a:pt x="29" y="93"/>
                    <a:pt x="31" y="90"/>
                    <a:pt x="31" y="87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4" y="90"/>
                    <a:pt x="37" y="93"/>
                    <a:pt x="40" y="93"/>
                  </a:cubicBezTo>
                  <a:cubicBezTo>
                    <a:pt x="43" y="93"/>
                    <a:pt x="46" y="90"/>
                    <a:pt x="46" y="87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9"/>
                    <a:pt x="59" y="41"/>
                    <a:pt x="61" y="41"/>
                  </a:cubicBezTo>
                  <a:cubicBezTo>
                    <a:pt x="64" y="41"/>
                    <a:pt x="65" y="39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lnTo>
                    <a:pt x="57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0" name="圆角矩形 139"/>
          <p:cNvSpPr/>
          <p:nvPr/>
        </p:nvSpPr>
        <p:spPr>
          <a:xfrm>
            <a:off x="1051963" y="2501058"/>
            <a:ext cx="2342739" cy="37592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SAY </a:t>
            </a:r>
            <a:r>
              <a:rPr lang="en-US" altLang="zh-CN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THAT </a:t>
            </a:r>
            <a:r>
              <a:rPr lang="en-US" altLang="zh-CN" sz="1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 HERE</a:t>
            </a:r>
            <a:endParaRPr lang="zh-CN" altLang="en-US" sz="1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39182" y="2940646"/>
            <a:ext cx="2510311" cy="2157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45" name="直接连接符 14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00635320"/>
              </p:ext>
            </p:extLst>
          </p:nvPr>
        </p:nvGraphicFramePr>
        <p:xfrm>
          <a:off x="4142281" y="2212922"/>
          <a:ext cx="3888432" cy="2447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65786115"/>
              </p:ext>
            </p:extLst>
          </p:nvPr>
        </p:nvGraphicFramePr>
        <p:xfrm>
          <a:off x="1323873" y="2047460"/>
          <a:ext cx="2150310" cy="2593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730730348"/>
              </p:ext>
            </p:extLst>
          </p:nvPr>
        </p:nvGraphicFramePr>
        <p:xfrm>
          <a:off x="8691217" y="2208187"/>
          <a:ext cx="2387713" cy="2184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3915425" y="2186797"/>
            <a:ext cx="0" cy="3081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309822" y="2186797"/>
            <a:ext cx="0" cy="3081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349046" y="4524343"/>
            <a:ext cx="2016224" cy="1829597"/>
            <a:chOff x="1366463" y="4663680"/>
            <a:chExt cx="2016224" cy="1829597"/>
          </a:xfrm>
        </p:grpSpPr>
        <p:sp>
          <p:nvSpPr>
            <p:cNvPr id="16" name="文本框 37"/>
            <p:cNvSpPr txBox="1"/>
            <p:nvPr/>
          </p:nvSpPr>
          <p:spPr>
            <a:xfrm>
              <a:off x="1628553" y="4663680"/>
              <a:ext cx="13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TEXT HERE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6463" y="4926181"/>
              <a:ext cx="2016224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48160" y="4524343"/>
            <a:ext cx="2016224" cy="1829597"/>
            <a:chOff x="1366463" y="4663680"/>
            <a:chExt cx="2016224" cy="1829597"/>
          </a:xfrm>
        </p:grpSpPr>
        <p:sp>
          <p:nvSpPr>
            <p:cNvPr id="20" name="文本框 37"/>
            <p:cNvSpPr txBox="1"/>
            <p:nvPr/>
          </p:nvSpPr>
          <p:spPr>
            <a:xfrm>
              <a:off x="1628553" y="4663680"/>
              <a:ext cx="13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TEXT HERE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66463" y="4926181"/>
              <a:ext cx="2016224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947274" y="4524343"/>
            <a:ext cx="2016224" cy="1829597"/>
            <a:chOff x="1366463" y="4663680"/>
            <a:chExt cx="2016224" cy="1829597"/>
          </a:xfrm>
        </p:grpSpPr>
        <p:sp>
          <p:nvSpPr>
            <p:cNvPr id="23" name="文本框 37"/>
            <p:cNvSpPr txBox="1"/>
            <p:nvPr/>
          </p:nvSpPr>
          <p:spPr>
            <a:xfrm>
              <a:off x="1628553" y="4663680"/>
              <a:ext cx="13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TEXT HERE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66463" y="4926181"/>
              <a:ext cx="2016224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6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780540995"/>
              </p:ext>
            </p:extLst>
          </p:nvPr>
        </p:nvGraphicFramePr>
        <p:xfrm>
          <a:off x="1547646" y="2669294"/>
          <a:ext cx="9622166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/>
          <p:cNvSpPr/>
          <p:nvPr/>
        </p:nvSpPr>
        <p:spPr>
          <a:xfrm>
            <a:off x="1547646" y="2969331"/>
            <a:ext cx="2736307" cy="64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文本框 37"/>
          <p:cNvSpPr txBox="1"/>
          <p:nvPr/>
        </p:nvSpPr>
        <p:spPr>
          <a:xfrm>
            <a:off x="1547646" y="2609292"/>
            <a:ext cx="1184243" cy="3039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5388" y="2969331"/>
            <a:ext cx="2711765" cy="64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文本框 37"/>
          <p:cNvSpPr txBox="1"/>
          <p:nvPr/>
        </p:nvSpPr>
        <p:spPr>
          <a:xfrm>
            <a:off x="4455388" y="2609292"/>
            <a:ext cx="1298618" cy="30391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15987" y="2148707"/>
            <a:ext cx="145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endParaRPr lang="zh-CN" altLang="en-US" sz="3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0086" y="4459732"/>
            <a:ext cx="2892448" cy="213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05774" y="2148707"/>
            <a:ext cx="145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endParaRPr lang="zh-CN" altLang="en-US" sz="3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3928" y="2148707"/>
            <a:ext cx="145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endParaRPr lang="zh-CN" altLang="en-US" sz="3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838661108"/>
              </p:ext>
            </p:extLst>
          </p:nvPr>
        </p:nvGraphicFramePr>
        <p:xfrm>
          <a:off x="870406" y="2579519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840312939"/>
              </p:ext>
            </p:extLst>
          </p:nvPr>
        </p:nvGraphicFramePr>
        <p:xfrm>
          <a:off x="4348578" y="2623764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2511104237"/>
              </p:ext>
            </p:extLst>
          </p:nvPr>
        </p:nvGraphicFramePr>
        <p:xfrm>
          <a:off x="8043038" y="2658177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799978" y="4459732"/>
            <a:ext cx="2892448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07795" y="4459732"/>
            <a:ext cx="3103625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5807" y="2705725"/>
            <a:ext cx="6155260" cy="1446550"/>
            <a:chOff x="3737676" y="2717801"/>
            <a:chExt cx="6155260" cy="1446550"/>
          </a:xfrm>
        </p:grpSpPr>
        <p:sp>
          <p:nvSpPr>
            <p:cNvPr id="3" name="矩形 2"/>
            <p:cNvSpPr/>
            <p:nvPr/>
          </p:nvSpPr>
          <p:spPr>
            <a:xfrm>
              <a:off x="4735481" y="3071744"/>
              <a:ext cx="5157455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TextBox 18"/>
            <p:cNvSpPr txBox="1"/>
            <p:nvPr/>
          </p:nvSpPr>
          <p:spPr>
            <a:xfrm>
              <a:off x="3868235" y="2979411"/>
              <a:ext cx="1734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5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737676" y="2717801"/>
              <a:ext cx="78625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8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7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1473428 w 2946857"/>
              <a:gd name="connsiteY0" fmla="*/ 0 h 2946857"/>
              <a:gd name="connsiteX1" fmla="*/ 2946857 w 2946857"/>
              <a:gd name="connsiteY1" fmla="*/ 1473429 h 2946857"/>
              <a:gd name="connsiteX2" fmla="*/ 1473429 w 2946857"/>
              <a:gd name="connsiteY2" fmla="*/ 1473429 h 2946857"/>
              <a:gd name="connsiteX3" fmla="*/ 1473428 w 2946857"/>
              <a:gd name="connsiteY3" fmla="*/ 0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8" y="0"/>
                </a:moveTo>
                <a:cubicBezTo>
                  <a:pt x="2287180" y="0"/>
                  <a:pt x="2946857" y="659677"/>
                  <a:pt x="2946857" y="1473429"/>
                </a:cubicBezTo>
                <a:lnTo>
                  <a:pt x="1473429" y="1473429"/>
                </a:lnTo>
                <a:cubicBezTo>
                  <a:pt x="1473429" y="982286"/>
                  <a:pt x="1473428" y="491143"/>
                  <a:pt x="1473428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653951" rIns="338217" bIns="1572389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2946857 w 2946857"/>
              <a:gd name="connsiteY0" fmla="*/ 1473429 h 2946857"/>
              <a:gd name="connsiteX1" fmla="*/ 1473428 w 2946857"/>
              <a:gd name="connsiteY1" fmla="*/ 2946858 h 2946857"/>
              <a:gd name="connsiteX2" fmla="*/ 1473429 w 2946857"/>
              <a:gd name="connsiteY2" fmla="*/ 1473429 h 2946857"/>
              <a:gd name="connsiteX3" fmla="*/ 2946857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2946857" y="1473429"/>
                </a:moveTo>
                <a:cubicBezTo>
                  <a:pt x="2946857" y="2287181"/>
                  <a:pt x="2287180" y="2946858"/>
                  <a:pt x="1473428" y="2946858"/>
                </a:cubicBezTo>
                <a:cubicBezTo>
                  <a:pt x="1473428" y="2455715"/>
                  <a:pt x="1473429" y="1964572"/>
                  <a:pt x="1473429" y="1473429"/>
                </a:cubicBezTo>
                <a:lnTo>
                  <a:pt x="2946857" y="1473429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1572388" rIns="338217" bIns="6539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1473429 w 2946857"/>
              <a:gd name="connsiteY0" fmla="*/ 2946857 h 2946857"/>
              <a:gd name="connsiteX1" fmla="*/ 0 w 2946857"/>
              <a:gd name="connsiteY1" fmla="*/ 1473428 h 2946857"/>
              <a:gd name="connsiteX2" fmla="*/ 1473429 w 2946857"/>
              <a:gd name="connsiteY2" fmla="*/ 1473429 h 2946857"/>
              <a:gd name="connsiteX3" fmla="*/ 1473429 w 2946857"/>
              <a:gd name="connsiteY3" fmla="*/ 2946857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9" y="2946857"/>
                </a:moveTo>
                <a:cubicBezTo>
                  <a:pt x="659677" y="2946857"/>
                  <a:pt x="0" y="2287180"/>
                  <a:pt x="0" y="1473428"/>
                </a:cubicBezTo>
                <a:lnTo>
                  <a:pt x="1473429" y="1473429"/>
                </a:lnTo>
                <a:lnTo>
                  <a:pt x="1473429" y="2946857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8216" tIns="1572388" rIns="1607471" bIns="6539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0 w 2946857"/>
              <a:gd name="connsiteY0" fmla="*/ 1473429 h 2946857"/>
              <a:gd name="connsiteX1" fmla="*/ 1473429 w 2946857"/>
              <a:gd name="connsiteY1" fmla="*/ 0 h 2946857"/>
              <a:gd name="connsiteX2" fmla="*/ 1473429 w 2946857"/>
              <a:gd name="connsiteY2" fmla="*/ 1473429 h 2946857"/>
              <a:gd name="connsiteX3" fmla="*/ 0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0" y="1473429"/>
                </a:moveTo>
                <a:cubicBezTo>
                  <a:pt x="0" y="659677"/>
                  <a:pt x="659677" y="0"/>
                  <a:pt x="1473429" y="0"/>
                </a:cubicBezTo>
                <a:lnTo>
                  <a:pt x="1473429" y="1473429"/>
                </a:lnTo>
                <a:lnTo>
                  <a:pt x="0" y="1473429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9806" tIns="675541" rIns="1629061" bIns="1593979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74965" y="2691948"/>
            <a:ext cx="4924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8298" y="2691947"/>
            <a:ext cx="7761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14051" y="3880256"/>
            <a:ext cx="720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8523" y="3880256"/>
            <a:ext cx="447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6599" y="2663363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16599" y="2270612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STRENGTHS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75431" y="2652157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75431" y="2259406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WEAKNESSES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16599" y="4260051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16599" y="3880256"/>
            <a:ext cx="20703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OPPORTUNITIES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975431" y="4273007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75431" y="3880256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THREATS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2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44215" y="2447108"/>
            <a:ext cx="3553911" cy="2871437"/>
            <a:chOff x="878752" y="2455816"/>
            <a:chExt cx="4103580" cy="2871437"/>
          </a:xfrm>
        </p:grpSpPr>
        <p:sp>
          <p:nvSpPr>
            <p:cNvPr id="4" name="等腰三角形 3"/>
            <p:cNvSpPr/>
            <p:nvPr/>
          </p:nvSpPr>
          <p:spPr>
            <a:xfrm>
              <a:off x="878752" y="2455816"/>
              <a:ext cx="4103580" cy="2871437"/>
            </a:xfrm>
            <a:prstGeom prst="triangl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301124" y="2837094"/>
              <a:ext cx="3258836" cy="2280336"/>
            </a:xfrm>
            <a:prstGeom prst="triangl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761921" y="3259548"/>
              <a:ext cx="2337242" cy="1635461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387634" y="4645791"/>
            <a:ext cx="150948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99280" y="4960446"/>
            <a:ext cx="150948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10927" y="5289389"/>
            <a:ext cx="165775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68686" y="499857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2928" y="4650000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2013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84474" y="431570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2012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21074" y="2109865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810058" y="2095577"/>
            <a:ext cx="0" cy="978167"/>
          </a:xfrm>
          <a:prstGeom prst="line">
            <a:avLst/>
          </a:prstGeom>
          <a:ln w="1016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821074" y="3290100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810058" y="3290100"/>
            <a:ext cx="0" cy="978167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838634" y="4470336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827618" y="4456048"/>
            <a:ext cx="0" cy="978167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937833" y="2414627"/>
            <a:ext cx="3747726" cy="650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37833" y="2066077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2012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38051" y="3602150"/>
            <a:ext cx="376506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38052" y="3253600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2013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66409" y="4789673"/>
            <a:ext cx="3719150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66409" y="4441123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2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26268" y="2105312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1911010" y="2627239"/>
            <a:ext cx="214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ONE</a:t>
            </a:r>
            <a:endParaRPr lang="zh-CN" altLang="en-US" sz="20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1951751" y="205658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40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1751" y="3515506"/>
            <a:ext cx="19638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</a:p>
        </p:txBody>
      </p:sp>
      <p:sp>
        <p:nvSpPr>
          <p:cNvPr id="12" name="矩形 11"/>
          <p:cNvSpPr/>
          <p:nvPr/>
        </p:nvSpPr>
        <p:spPr>
          <a:xfrm>
            <a:off x="5100542" y="2105312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100541" y="2627239"/>
            <a:ext cx="2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TWO</a:t>
            </a:r>
            <a:endParaRPr lang="zh-CN" altLang="en-US" sz="20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5126025" y="205658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40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26025" y="3515506"/>
            <a:ext cx="1963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4816" y="2105312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8204261" y="2627239"/>
            <a:ext cx="2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CN" altLang="en-US" sz="20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8300299" y="205658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40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00299" y="3515506"/>
            <a:ext cx="1963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7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/>
        </p:nvSpPr>
        <p:spPr>
          <a:xfrm rot="16200000">
            <a:off x="8385295" y="3092944"/>
            <a:ext cx="2888574" cy="2490150"/>
          </a:xfrm>
          <a:prstGeom prst="hexagon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16200000">
            <a:off x="5895145" y="3092945"/>
            <a:ext cx="2888574" cy="249015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16200000">
            <a:off x="7140220" y="834201"/>
            <a:ext cx="2888574" cy="249015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Freeform 74"/>
          <p:cNvSpPr>
            <a:spLocks/>
          </p:cNvSpPr>
          <p:nvPr/>
        </p:nvSpPr>
        <p:spPr bwMode="auto">
          <a:xfrm>
            <a:off x="9576062" y="599758"/>
            <a:ext cx="465138" cy="533400"/>
          </a:xfrm>
          <a:custGeom>
            <a:avLst/>
            <a:gdLst>
              <a:gd name="T0" fmla="*/ 0 w 293"/>
              <a:gd name="T1" fmla="*/ 85 h 336"/>
              <a:gd name="T2" fmla="*/ 144 w 293"/>
              <a:gd name="T3" fmla="*/ 0 h 336"/>
              <a:gd name="T4" fmla="*/ 291 w 293"/>
              <a:gd name="T5" fmla="*/ 80 h 336"/>
              <a:gd name="T6" fmla="*/ 293 w 293"/>
              <a:gd name="T7" fmla="*/ 249 h 336"/>
              <a:gd name="T8" fmla="*/ 149 w 293"/>
              <a:gd name="T9" fmla="*/ 336 h 336"/>
              <a:gd name="T10" fmla="*/ 2 w 293"/>
              <a:gd name="T11" fmla="*/ 253 h 336"/>
              <a:gd name="T12" fmla="*/ 0 w 293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3" y="249"/>
                </a:lnTo>
                <a:lnTo>
                  <a:pt x="149" y="336"/>
                </a:lnTo>
                <a:lnTo>
                  <a:pt x="2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61787" y="720408"/>
            <a:ext cx="290513" cy="258763"/>
            <a:chOff x="10034270" y="674688"/>
            <a:chExt cx="290513" cy="258763"/>
          </a:xfrm>
        </p:grpSpPr>
        <p:sp>
          <p:nvSpPr>
            <p:cNvPr id="9" name="Freeform 75"/>
            <p:cNvSpPr>
              <a:spLocks/>
            </p:cNvSpPr>
            <p:nvPr/>
          </p:nvSpPr>
          <p:spPr bwMode="auto">
            <a:xfrm>
              <a:off x="10061258" y="722313"/>
              <a:ext cx="239713" cy="211138"/>
            </a:xfrm>
            <a:custGeom>
              <a:avLst/>
              <a:gdLst>
                <a:gd name="T0" fmla="*/ 34 w 64"/>
                <a:gd name="T1" fmla="*/ 1 h 56"/>
                <a:gd name="T2" fmla="*/ 28 w 64"/>
                <a:gd name="T3" fmla="*/ 1 h 56"/>
                <a:gd name="T4" fmla="*/ 3 w 64"/>
                <a:gd name="T5" fmla="*/ 16 h 56"/>
                <a:gd name="T6" fmla="*/ 0 w 64"/>
                <a:gd name="T7" fmla="*/ 21 h 56"/>
                <a:gd name="T8" fmla="*/ 0 w 64"/>
                <a:gd name="T9" fmla="*/ 53 h 56"/>
                <a:gd name="T10" fmla="*/ 4 w 64"/>
                <a:gd name="T11" fmla="*/ 56 h 56"/>
                <a:gd name="T12" fmla="*/ 19 w 64"/>
                <a:gd name="T13" fmla="*/ 56 h 56"/>
                <a:gd name="T14" fmla="*/ 22 w 64"/>
                <a:gd name="T15" fmla="*/ 53 h 56"/>
                <a:gd name="T16" fmla="*/ 22 w 64"/>
                <a:gd name="T17" fmla="*/ 38 h 56"/>
                <a:gd name="T18" fmla="*/ 26 w 64"/>
                <a:gd name="T19" fmla="*/ 35 h 56"/>
                <a:gd name="T20" fmla="*/ 39 w 64"/>
                <a:gd name="T21" fmla="*/ 35 h 56"/>
                <a:gd name="T22" fmla="*/ 42 w 64"/>
                <a:gd name="T23" fmla="*/ 38 h 56"/>
                <a:gd name="T24" fmla="*/ 42 w 64"/>
                <a:gd name="T25" fmla="*/ 53 h 56"/>
                <a:gd name="T26" fmla="*/ 46 w 64"/>
                <a:gd name="T27" fmla="*/ 56 h 56"/>
                <a:gd name="T28" fmla="*/ 60 w 64"/>
                <a:gd name="T29" fmla="*/ 56 h 56"/>
                <a:gd name="T30" fmla="*/ 64 w 64"/>
                <a:gd name="T31" fmla="*/ 53 h 56"/>
                <a:gd name="T32" fmla="*/ 64 w 64"/>
                <a:gd name="T33" fmla="*/ 21 h 56"/>
                <a:gd name="T34" fmla="*/ 61 w 64"/>
                <a:gd name="T35" fmla="*/ 16 h 56"/>
                <a:gd name="T36" fmla="*/ 34 w 64"/>
                <a:gd name="T3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6">
                  <a:moveTo>
                    <a:pt x="34" y="1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6"/>
                    <a:pt x="22" y="54"/>
                    <a:pt x="22" y="5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6"/>
                    <a:pt x="24" y="35"/>
                    <a:pt x="26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2" y="36"/>
                    <a:pt x="42" y="38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4" y="56"/>
                    <a:pt x="46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4"/>
                    <a:pt x="64" y="53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19"/>
                    <a:pt x="62" y="17"/>
                    <a:pt x="61" y="1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Freeform 76"/>
            <p:cNvSpPr>
              <a:spLocks/>
            </p:cNvSpPr>
            <p:nvPr/>
          </p:nvSpPr>
          <p:spPr bwMode="auto">
            <a:xfrm>
              <a:off x="10034270" y="674688"/>
              <a:ext cx="290513" cy="96838"/>
            </a:xfrm>
            <a:custGeom>
              <a:avLst/>
              <a:gdLst>
                <a:gd name="T0" fmla="*/ 76 w 77"/>
                <a:gd name="T1" fmla="*/ 25 h 26"/>
                <a:gd name="T2" fmla="*/ 72 w 77"/>
                <a:gd name="T3" fmla="*/ 25 h 26"/>
                <a:gd name="T4" fmla="*/ 41 w 77"/>
                <a:gd name="T5" fmla="*/ 7 h 26"/>
                <a:gd name="T6" fmla="*/ 35 w 77"/>
                <a:gd name="T7" fmla="*/ 7 h 26"/>
                <a:gd name="T8" fmla="*/ 5 w 77"/>
                <a:gd name="T9" fmla="*/ 25 h 26"/>
                <a:gd name="T10" fmla="*/ 1 w 77"/>
                <a:gd name="T11" fmla="*/ 25 h 26"/>
                <a:gd name="T12" fmla="*/ 3 w 77"/>
                <a:gd name="T13" fmla="*/ 21 h 26"/>
                <a:gd name="T14" fmla="*/ 35 w 77"/>
                <a:gd name="T15" fmla="*/ 2 h 26"/>
                <a:gd name="T16" fmla="*/ 41 w 77"/>
                <a:gd name="T17" fmla="*/ 1 h 26"/>
                <a:gd name="T18" fmla="*/ 75 w 77"/>
                <a:gd name="T19" fmla="*/ 21 h 26"/>
                <a:gd name="T20" fmla="*/ 76 w 77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26">
                  <a:moveTo>
                    <a:pt x="76" y="25"/>
                  </a:moveTo>
                  <a:cubicBezTo>
                    <a:pt x="76" y="26"/>
                    <a:pt x="74" y="26"/>
                    <a:pt x="72" y="2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6"/>
                    <a:pt x="37" y="6"/>
                    <a:pt x="35" y="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6"/>
                    <a:pt x="1" y="25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1"/>
                    <a:pt x="39" y="0"/>
                    <a:pt x="41" y="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2"/>
                    <a:pt x="77" y="24"/>
                    <a:pt x="76" y="25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" name="Freeform 77"/>
          <p:cNvSpPr>
            <a:spLocks/>
          </p:cNvSpPr>
          <p:nvPr/>
        </p:nvSpPr>
        <p:spPr bwMode="auto">
          <a:xfrm>
            <a:off x="9278247" y="5752148"/>
            <a:ext cx="466725" cy="533400"/>
          </a:xfrm>
          <a:custGeom>
            <a:avLst/>
            <a:gdLst>
              <a:gd name="T0" fmla="*/ 0 w 294"/>
              <a:gd name="T1" fmla="*/ 87 h 336"/>
              <a:gd name="T2" fmla="*/ 145 w 294"/>
              <a:gd name="T3" fmla="*/ 0 h 336"/>
              <a:gd name="T4" fmla="*/ 292 w 294"/>
              <a:gd name="T5" fmla="*/ 82 h 336"/>
              <a:gd name="T6" fmla="*/ 294 w 294"/>
              <a:gd name="T7" fmla="*/ 250 h 336"/>
              <a:gd name="T8" fmla="*/ 152 w 294"/>
              <a:gd name="T9" fmla="*/ 336 h 336"/>
              <a:gd name="T10" fmla="*/ 5 w 294"/>
              <a:gd name="T11" fmla="*/ 255 h 336"/>
              <a:gd name="T12" fmla="*/ 0 w 294"/>
              <a:gd name="T13" fmla="*/ 87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7"/>
                </a:moveTo>
                <a:lnTo>
                  <a:pt x="145" y="0"/>
                </a:lnTo>
                <a:lnTo>
                  <a:pt x="292" y="82"/>
                </a:lnTo>
                <a:lnTo>
                  <a:pt x="294" y="250"/>
                </a:lnTo>
                <a:lnTo>
                  <a:pt x="152" y="336"/>
                </a:lnTo>
                <a:lnTo>
                  <a:pt x="5" y="255"/>
                </a:lnTo>
                <a:lnTo>
                  <a:pt x="0" y="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46510" y="5879148"/>
            <a:ext cx="315912" cy="330200"/>
            <a:chOff x="9734233" y="5894388"/>
            <a:chExt cx="315912" cy="330200"/>
          </a:xfrm>
        </p:grpSpPr>
        <p:sp>
          <p:nvSpPr>
            <p:cNvPr id="13" name="Freeform 78"/>
            <p:cNvSpPr>
              <a:spLocks/>
            </p:cNvSpPr>
            <p:nvPr/>
          </p:nvSpPr>
          <p:spPr bwMode="auto">
            <a:xfrm>
              <a:off x="9734233" y="5916613"/>
              <a:ext cx="282575" cy="307975"/>
            </a:xfrm>
            <a:custGeom>
              <a:avLst/>
              <a:gdLst>
                <a:gd name="T0" fmla="*/ 59 w 75"/>
                <a:gd name="T1" fmla="*/ 44 h 82"/>
                <a:gd name="T2" fmla="*/ 38 w 75"/>
                <a:gd name="T3" fmla="*/ 40 h 82"/>
                <a:gd name="T4" fmla="*/ 35 w 75"/>
                <a:gd name="T5" fmla="*/ 18 h 82"/>
                <a:gd name="T6" fmla="*/ 20 w 75"/>
                <a:gd name="T7" fmla="*/ 0 h 82"/>
                <a:gd name="T8" fmla="*/ 28 w 75"/>
                <a:gd name="T9" fmla="*/ 49 h 82"/>
                <a:gd name="T10" fmla="*/ 75 w 75"/>
                <a:gd name="T11" fmla="*/ 63 h 82"/>
                <a:gd name="T12" fmla="*/ 59 w 75"/>
                <a:gd name="T13" fmla="*/ 4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2">
                  <a:moveTo>
                    <a:pt x="59" y="44"/>
                  </a:moveTo>
                  <a:cubicBezTo>
                    <a:pt x="59" y="44"/>
                    <a:pt x="53" y="55"/>
                    <a:pt x="38" y="40"/>
                  </a:cubicBezTo>
                  <a:cubicBezTo>
                    <a:pt x="23" y="23"/>
                    <a:pt x="35" y="18"/>
                    <a:pt x="35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18"/>
                    <a:pt x="28" y="49"/>
                  </a:cubicBezTo>
                  <a:cubicBezTo>
                    <a:pt x="58" y="82"/>
                    <a:pt x="75" y="63"/>
                    <a:pt x="75" y="63"/>
                  </a:cubicBezTo>
                  <a:lnTo>
                    <a:pt x="59" y="44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Freeform 79"/>
            <p:cNvSpPr>
              <a:spLocks/>
            </p:cNvSpPr>
            <p:nvPr/>
          </p:nvSpPr>
          <p:spPr bwMode="auto">
            <a:xfrm>
              <a:off x="9970770" y="6059488"/>
              <a:ext cx="79375" cy="87313"/>
            </a:xfrm>
            <a:custGeom>
              <a:avLst/>
              <a:gdLst>
                <a:gd name="T0" fmla="*/ 50 w 50"/>
                <a:gd name="T1" fmla="*/ 45 h 55"/>
                <a:gd name="T2" fmla="*/ 38 w 50"/>
                <a:gd name="T3" fmla="*/ 55 h 55"/>
                <a:gd name="T4" fmla="*/ 0 w 50"/>
                <a:gd name="T5" fmla="*/ 10 h 55"/>
                <a:gd name="T6" fmla="*/ 10 w 50"/>
                <a:gd name="T7" fmla="*/ 0 h 55"/>
                <a:gd name="T8" fmla="*/ 50 w 50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45"/>
                  </a:moveTo>
                  <a:lnTo>
                    <a:pt x="38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0" y="45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Freeform 80"/>
            <p:cNvSpPr>
              <a:spLocks/>
            </p:cNvSpPr>
            <p:nvPr/>
          </p:nvSpPr>
          <p:spPr bwMode="auto">
            <a:xfrm>
              <a:off x="9819958" y="5894388"/>
              <a:ext cx="76200" cy="82550"/>
            </a:xfrm>
            <a:custGeom>
              <a:avLst/>
              <a:gdLst>
                <a:gd name="T0" fmla="*/ 48 w 48"/>
                <a:gd name="T1" fmla="*/ 43 h 52"/>
                <a:gd name="T2" fmla="*/ 38 w 48"/>
                <a:gd name="T3" fmla="*/ 52 h 52"/>
                <a:gd name="T4" fmla="*/ 0 w 48"/>
                <a:gd name="T5" fmla="*/ 9 h 52"/>
                <a:gd name="T6" fmla="*/ 10 w 48"/>
                <a:gd name="T7" fmla="*/ 0 h 52"/>
                <a:gd name="T8" fmla="*/ 48 w 48"/>
                <a:gd name="T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48" y="43"/>
                  </a:moveTo>
                  <a:lnTo>
                    <a:pt x="38" y="52"/>
                  </a:lnTo>
                  <a:lnTo>
                    <a:pt x="0" y="9"/>
                  </a:lnTo>
                  <a:lnTo>
                    <a:pt x="10" y="0"/>
                  </a:lnTo>
                  <a:lnTo>
                    <a:pt x="48" y="43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Freeform 81"/>
          <p:cNvSpPr>
            <a:spLocks/>
          </p:cNvSpPr>
          <p:nvPr/>
        </p:nvSpPr>
        <p:spPr bwMode="auto">
          <a:xfrm>
            <a:off x="5826387" y="2889886"/>
            <a:ext cx="466725" cy="533400"/>
          </a:xfrm>
          <a:custGeom>
            <a:avLst/>
            <a:gdLst>
              <a:gd name="T0" fmla="*/ 0 w 294"/>
              <a:gd name="T1" fmla="*/ 85 h 336"/>
              <a:gd name="T2" fmla="*/ 144 w 294"/>
              <a:gd name="T3" fmla="*/ 0 h 336"/>
              <a:gd name="T4" fmla="*/ 291 w 294"/>
              <a:gd name="T5" fmla="*/ 80 h 336"/>
              <a:gd name="T6" fmla="*/ 294 w 294"/>
              <a:gd name="T7" fmla="*/ 248 h 336"/>
              <a:gd name="T8" fmla="*/ 152 w 294"/>
              <a:gd name="T9" fmla="*/ 336 h 336"/>
              <a:gd name="T10" fmla="*/ 5 w 294"/>
              <a:gd name="T11" fmla="*/ 253 h 336"/>
              <a:gd name="T12" fmla="*/ 0 w 294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4" y="248"/>
                </a:lnTo>
                <a:lnTo>
                  <a:pt x="152" y="336"/>
                </a:lnTo>
                <a:lnTo>
                  <a:pt x="5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16875" y="3066098"/>
            <a:ext cx="285750" cy="176213"/>
            <a:chOff x="6213158" y="2928938"/>
            <a:chExt cx="285750" cy="176213"/>
          </a:xfrm>
        </p:grpSpPr>
        <p:sp>
          <p:nvSpPr>
            <p:cNvPr id="18" name="Freeform 82"/>
            <p:cNvSpPr>
              <a:spLocks/>
            </p:cNvSpPr>
            <p:nvPr/>
          </p:nvSpPr>
          <p:spPr bwMode="auto">
            <a:xfrm>
              <a:off x="6227445" y="2928938"/>
              <a:ext cx="255588" cy="71438"/>
            </a:xfrm>
            <a:custGeom>
              <a:avLst/>
              <a:gdLst>
                <a:gd name="T0" fmla="*/ 39 w 68"/>
                <a:gd name="T1" fmla="*/ 18 h 19"/>
                <a:gd name="T2" fmla="*/ 68 w 68"/>
                <a:gd name="T3" fmla="*/ 1 h 19"/>
                <a:gd name="T4" fmla="*/ 66 w 68"/>
                <a:gd name="T5" fmla="*/ 0 h 19"/>
                <a:gd name="T6" fmla="*/ 3 w 68"/>
                <a:gd name="T7" fmla="*/ 0 h 19"/>
                <a:gd name="T8" fmla="*/ 0 w 68"/>
                <a:gd name="T9" fmla="*/ 1 h 19"/>
                <a:gd name="T10" fmla="*/ 30 w 68"/>
                <a:gd name="T11" fmla="*/ 18 h 19"/>
                <a:gd name="T12" fmla="*/ 39 w 68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9">
                  <a:moveTo>
                    <a:pt x="39" y="1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19"/>
                    <a:pt x="36" y="19"/>
                    <a:pt x="39" y="18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83"/>
            <p:cNvSpPr>
              <a:spLocks/>
            </p:cNvSpPr>
            <p:nvPr/>
          </p:nvSpPr>
          <p:spPr bwMode="auto">
            <a:xfrm>
              <a:off x="6213158" y="2947988"/>
              <a:ext cx="285750" cy="157163"/>
            </a:xfrm>
            <a:custGeom>
              <a:avLst/>
              <a:gdLst>
                <a:gd name="T0" fmla="*/ 45 w 76"/>
                <a:gd name="T1" fmla="*/ 18 h 42"/>
                <a:gd name="T2" fmla="*/ 38 w 76"/>
                <a:gd name="T3" fmla="*/ 20 h 42"/>
                <a:gd name="T4" fmla="*/ 32 w 76"/>
                <a:gd name="T5" fmla="*/ 18 h 42"/>
                <a:gd name="T6" fmla="*/ 1 w 76"/>
                <a:gd name="T7" fmla="*/ 0 h 42"/>
                <a:gd name="T8" fmla="*/ 0 w 76"/>
                <a:gd name="T9" fmla="*/ 1 h 42"/>
                <a:gd name="T10" fmla="*/ 0 w 76"/>
                <a:gd name="T11" fmla="*/ 38 h 42"/>
                <a:gd name="T12" fmla="*/ 7 w 76"/>
                <a:gd name="T13" fmla="*/ 42 h 42"/>
                <a:gd name="T14" fmla="*/ 70 w 76"/>
                <a:gd name="T15" fmla="*/ 42 h 42"/>
                <a:gd name="T16" fmla="*/ 76 w 76"/>
                <a:gd name="T17" fmla="*/ 38 h 42"/>
                <a:gd name="T18" fmla="*/ 76 w 76"/>
                <a:gd name="T19" fmla="*/ 1 h 42"/>
                <a:gd name="T20" fmla="*/ 76 w 76"/>
                <a:gd name="T21" fmla="*/ 0 h 42"/>
                <a:gd name="T22" fmla="*/ 45 w 76"/>
                <a:gd name="T2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2">
                  <a:moveTo>
                    <a:pt x="45" y="18"/>
                  </a:moveTo>
                  <a:cubicBezTo>
                    <a:pt x="43" y="19"/>
                    <a:pt x="41" y="20"/>
                    <a:pt x="38" y="20"/>
                  </a:cubicBezTo>
                  <a:cubicBezTo>
                    <a:pt x="36" y="20"/>
                    <a:pt x="34" y="19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7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3" y="42"/>
                    <a:pt x="76" y="40"/>
                    <a:pt x="76" y="3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0"/>
                    <a:pt x="76" y="0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038025" y="66008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Sample Text.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55145" y="5840016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Sample Text.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65261" y="297906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Sample Text.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 rot="16200000">
            <a:off x="9517819" y="196042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16200000">
            <a:off x="7027207" y="1960423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任意多边形 24"/>
          <p:cNvSpPr>
            <a:spLocks noChangeAspect="1"/>
          </p:cNvSpPr>
          <p:nvPr/>
        </p:nvSpPr>
        <p:spPr>
          <a:xfrm rot="5400000" flipV="1">
            <a:off x="8272744" y="1966725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6070" y="89062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40596" y="485236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79738" y="485236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55484" y="175838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35819" y="3889553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51993" y="3889553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13075" y="3306966"/>
            <a:ext cx="2490155" cy="2157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1124160" y="2719091"/>
            <a:ext cx="214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096281" y="1470860"/>
            <a:ext cx="3916280" cy="391628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4553" y="2893774"/>
            <a:ext cx="395973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THANKS</a:t>
            </a:r>
            <a:endParaRPr lang="zh-CN" altLang="en-US" sz="8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9109" y="5518030"/>
            <a:ext cx="60928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10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Chancellor George Osborne said on Monday: "I am determined that we go on making the decisions to reform the British economy and tackle our debts. 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579609" y="3429000"/>
            <a:ext cx="1576426" cy="15764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59745" y="1405087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78952" y="1668776"/>
            <a:ext cx="1850903" cy="18509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3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8731180" y="1885949"/>
            <a:ext cx="2209001" cy="1077233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3642916" y="1409822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6243141" y="1638011"/>
            <a:ext cx="2717430" cy="1325172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4250" y="2371539"/>
            <a:ext cx="1858554" cy="489879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+mn-ea"/>
              </a:rPr>
              <a:t>岗位介绍</a:t>
            </a:r>
            <a:endParaRPr lang="zh-CN" altLang="en-US" sz="32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4250" y="3151428"/>
            <a:ext cx="2628562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部门：</a:t>
            </a:r>
            <a:endParaRPr lang="en-US" altLang="zh-CN" sz="1600" b="1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       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安全中心数据挖掘组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主要工作：</a:t>
            </a:r>
            <a:endParaRPr lang="en-US" altLang="zh-CN" sz="1600" b="1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        负责</a:t>
            </a: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CC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直播用户模块相关业务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37255" y="2153532"/>
            <a:ext cx="1136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FFFF"/>
                </a:solidFill>
                <a:latin typeface="+mn-ea"/>
              </a:rPr>
              <a:t>50%</a:t>
            </a:r>
            <a:endParaRPr lang="zh-CN" altLang="en-US" sz="3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6023" y="2187000"/>
            <a:ext cx="1136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+mn-ea"/>
              </a:rPr>
              <a:t>3</a:t>
            </a:r>
            <a:r>
              <a:rPr lang="en-US" altLang="zh-CN" sz="3600" dirty="0" smtClean="0">
                <a:solidFill>
                  <a:srgbClr val="FFFFFF"/>
                </a:solidFill>
                <a:latin typeface="+mn-ea"/>
              </a:rPr>
              <a:t>0%</a:t>
            </a:r>
            <a:endParaRPr lang="zh-CN" altLang="en-US" sz="3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16995" y="2215087"/>
            <a:ext cx="1136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FFFF"/>
                </a:solidFill>
                <a:latin typeface="+mn-ea"/>
              </a:rPr>
              <a:t>20%</a:t>
            </a:r>
            <a:endParaRPr lang="zh-CN" altLang="en-US" sz="3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576464" y="3131471"/>
            <a:ext cx="201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开发类</a:t>
            </a:r>
            <a:endParaRPr lang="zh-CN" altLang="en-US" sz="2400" b="1" dirty="0">
              <a:solidFill>
                <a:srgbClr val="000000">
                  <a:lumMod val="50000"/>
                  <a:lumOff val="50000"/>
                </a:srgbClr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76464" y="3706894"/>
            <a:ext cx="2522589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开播通知评估模块开发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（计算平台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每日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推送消息与各主播开播通知接收相关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KPI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）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用户登录与在线模块改版与优化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（优化结构，新增开播方式与终端类型，提高代码容错等）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CC</a:t>
            </a: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月报脚本开发与固化</a:t>
            </a:r>
            <a:endParaRPr lang="zh-CN" altLang="en-US" sz="1600" b="1" dirty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6217330" y="3120709"/>
            <a:ext cx="201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分析类</a:t>
            </a:r>
            <a:endParaRPr lang="zh-CN" altLang="en-US" sz="2400" b="1" dirty="0">
              <a:solidFill>
                <a:srgbClr val="000000">
                  <a:lumMod val="50000"/>
                  <a:lumOff val="50000"/>
                </a:srgb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67921" y="3664247"/>
            <a:ext cx="2587263" cy="304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CC</a:t>
            </a: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各终端分享功能分析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（分析用户使用规律，提出改进建议）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CC</a:t>
            </a: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月报用户横向分析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（登录、在线、留存，观看时长、活跃分布、付费转化、终端流转，模板交叉等）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月报图表自动化</a:t>
            </a:r>
            <a:endParaRPr lang="en-US" altLang="zh-CN" sz="1600" b="1" dirty="0" smtClean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655184" y="3105404"/>
            <a:ext cx="201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需求</a:t>
            </a:r>
            <a:r>
              <a:rPr lang="zh-CN" altLang="en-US" sz="24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单</a:t>
            </a:r>
            <a:endParaRPr lang="zh-CN" altLang="en-US" sz="2400" b="1" dirty="0">
              <a:solidFill>
                <a:srgbClr val="000000">
                  <a:lumMod val="50000"/>
                  <a:lumOff val="50000"/>
                </a:srgbClr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90510" y="3711492"/>
            <a:ext cx="2447274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独立完成策划、产所提的统计或分析需求，并提供相应改进建议，现已完成需求单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x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  <a:cs typeface="Open Sans" panose="020B0606030504020204" pitchFamily="34" charset="0"/>
              </a:rPr>
              <a:t>个。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9964" y="597630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rgbClr val="229BBF"/>
                </a:solidFill>
                <a:latin typeface="+mn-ea"/>
                <a:cs typeface="Segoe UI" pitchFamily="34" charset="0"/>
              </a:rPr>
              <a:t>工作内容</a:t>
            </a:r>
            <a:endParaRPr lang="zh-CN" altLang="en-US" sz="6600" dirty="0">
              <a:solidFill>
                <a:srgbClr val="229BBF"/>
              </a:solidFill>
              <a:latin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43548" y="15053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最后的最后</a:t>
            </a:r>
            <a:endParaRPr lang="zh-CN" altLang="en-US" sz="2400" b="1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9752" y="1935654"/>
            <a:ext cx="531427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endParaRPr lang="zh-CN" altLang="en-US" sz="20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8005" y="193565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李益达想说：各种求包养，求留言，求分享，求告诉你的朋友</a:t>
            </a:r>
            <a:endParaRPr lang="zh-CN" altLang="en-US" sz="2400" b="1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09854" y="4626745"/>
            <a:ext cx="48484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200" dirty="0" smtClean="0"/>
              <a:t>www.tretars.com</a:t>
            </a:r>
            <a:endParaRPr lang="zh-CN" altLang="en-US" sz="5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514" y="2485868"/>
            <a:ext cx="3033429" cy="30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00492" y="41338"/>
            <a:ext cx="6816662" cy="6816662"/>
          </a:xfrm>
          <a:prstGeom prst="ellipse">
            <a:avLst/>
          </a:prstGeom>
          <a:solidFill>
            <a:srgbClr val="F5425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40789" y="2326592"/>
            <a:ext cx="4136069" cy="2369264"/>
            <a:chOff x="4098653" y="2129115"/>
            <a:chExt cx="4136069" cy="236926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646880" y="3803482"/>
              <a:ext cx="30396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955542" y="3913604"/>
              <a:ext cx="24222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汉仪细等线简" panose="02010609000101010101" pitchFamily="49" charset="-122"/>
                  <a:ea typeface="汉仪细等线简" panose="02010609000101010101" pitchFamily="49" charset="-122"/>
                </a:rPr>
                <a:t>简约</a:t>
              </a:r>
              <a:r>
                <a:rPr lang="en-US" altLang="zh-CN" sz="3200" dirty="0" smtClean="0">
                  <a:latin typeface="汉仪细等线简" panose="02010609000101010101" pitchFamily="49" charset="-122"/>
                  <a:ea typeface="汉仪细等线简" panose="02010609000101010101" pitchFamily="49" charset="-122"/>
                </a:rPr>
                <a:t>·</a:t>
              </a:r>
              <a:r>
                <a:rPr lang="zh-CN" altLang="en-US" sz="3200" dirty="0" smtClean="0">
                  <a:latin typeface="汉仪细等线简" panose="02010609000101010101" pitchFamily="49" charset="-122"/>
                  <a:ea typeface="汉仪细等线简" panose="02010609000101010101" pitchFamily="49" charset="-122"/>
                </a:rPr>
                <a:t>商务</a:t>
              </a:r>
              <a:endParaRPr lang="en-US" altLang="zh-CN" sz="3200" dirty="0" smtClean="0">
                <a:latin typeface="汉仪细等线简" panose="02010609000101010101" pitchFamily="49" charset="-122"/>
                <a:ea typeface="汉仪细等线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98653" y="2920671"/>
              <a:ext cx="41360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POWERPOINT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46880" y="2129115"/>
              <a:ext cx="30396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TEMPLATE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681447" y="1166207"/>
            <a:ext cx="1576426" cy="157642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700492" y="3906029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007946" y="1166207"/>
            <a:ext cx="2173771" cy="217377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1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04" b="11727"/>
          <a:stretch/>
        </p:blipFill>
        <p:spPr>
          <a:xfrm>
            <a:off x="0" y="-14289"/>
            <a:ext cx="12190413" cy="68437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-1428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7398" y="932544"/>
            <a:ext cx="10699058" cy="4992913"/>
            <a:chOff x="189734" y="932544"/>
            <a:chExt cx="10699058" cy="4992913"/>
          </a:xfrm>
        </p:grpSpPr>
        <p:sp>
          <p:nvSpPr>
            <p:cNvPr id="19" name="TextBox 18"/>
            <p:cNvSpPr txBox="1"/>
            <p:nvPr/>
          </p:nvSpPr>
          <p:spPr>
            <a:xfrm>
              <a:off x="5714522" y="2155702"/>
              <a:ext cx="997805" cy="1323439"/>
            </a:xfrm>
            <a:prstGeom prst="rect">
              <a:avLst/>
            </a:prstGeom>
            <a:solidFill>
              <a:srgbClr val="F5425E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TextBox 18"/>
            <p:cNvSpPr txBox="1"/>
            <p:nvPr/>
          </p:nvSpPr>
          <p:spPr>
            <a:xfrm>
              <a:off x="5714522" y="3378860"/>
              <a:ext cx="997805" cy="1323439"/>
            </a:xfrm>
            <a:prstGeom prst="rect">
              <a:avLst/>
            </a:prstGeom>
            <a:solidFill>
              <a:srgbClr val="F5425E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5714522" y="4602018"/>
              <a:ext cx="997805" cy="1323439"/>
            </a:xfrm>
            <a:prstGeom prst="rect">
              <a:avLst/>
            </a:prstGeom>
            <a:solidFill>
              <a:srgbClr val="F5425E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18"/>
            <p:cNvSpPr txBox="1"/>
            <p:nvPr/>
          </p:nvSpPr>
          <p:spPr>
            <a:xfrm>
              <a:off x="5714522" y="932544"/>
              <a:ext cx="997805" cy="1323439"/>
            </a:xfrm>
            <a:prstGeom prst="rect">
              <a:avLst/>
            </a:prstGeom>
            <a:solidFill>
              <a:srgbClr val="F5425E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12328" y="1072758"/>
              <a:ext cx="4176464" cy="938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。李益达是个逗比。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8"/>
            <p:cNvSpPr txBox="1"/>
            <p:nvPr/>
          </p:nvSpPr>
          <p:spPr>
            <a:xfrm>
              <a:off x="5845081" y="1125918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12328" y="2309143"/>
              <a:ext cx="4176464" cy="938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5845081" y="2359149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712328" y="3532301"/>
              <a:ext cx="4176464" cy="938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18"/>
            <p:cNvSpPr txBox="1"/>
            <p:nvPr/>
          </p:nvSpPr>
          <p:spPr>
            <a:xfrm>
              <a:off x="5845081" y="3558113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12328" y="4755459"/>
              <a:ext cx="4176464" cy="938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5845081" y="4811753"/>
              <a:ext cx="867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" name="文本框 3"/>
            <p:cNvSpPr txBox="1"/>
            <p:nvPr/>
          </p:nvSpPr>
          <p:spPr>
            <a:xfrm>
              <a:off x="189734" y="2767289"/>
              <a:ext cx="5365543" cy="1323423"/>
            </a:xfrm>
            <a:prstGeom prst="rect">
              <a:avLst/>
            </a:prstGeom>
            <a:noFill/>
          </p:spPr>
          <p:txBody>
            <a:bodyPr wrap="none" lIns="91426" tIns="45712" rIns="91426" bIns="45712" rtlCol="0">
              <a:spAutoFit/>
            </a:bodyPr>
            <a:lstStyle/>
            <a:p>
              <a:pPr algn="ctr"/>
              <a:r>
                <a:rPr lang="en-US" altLang="zh-CN" sz="8000" dirty="0" smtClean="0">
                  <a:solidFill>
                    <a:srgbClr val="F5425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" pitchFamily="34" charset="0"/>
                </a:rPr>
                <a:t>CONTENTS</a:t>
              </a:r>
              <a:endParaRPr lang="zh-CN" altLang="en-US" sz="8000" dirty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9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749346" y="205041"/>
            <a:ext cx="8691721" cy="6447919"/>
            <a:chOff x="481115" y="205041"/>
            <a:chExt cx="8691721" cy="6447919"/>
          </a:xfrm>
        </p:grpSpPr>
        <p:grpSp>
          <p:nvGrpSpPr>
            <p:cNvPr id="7" name="组合 6"/>
            <p:cNvGrpSpPr/>
            <p:nvPr/>
          </p:nvGrpSpPr>
          <p:grpSpPr>
            <a:xfrm>
              <a:off x="3017576" y="2705725"/>
              <a:ext cx="6155260" cy="1446550"/>
              <a:chOff x="3737676" y="2717801"/>
              <a:chExt cx="6155260" cy="144655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735481" y="2979411"/>
                <a:ext cx="5157455" cy="94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" name="TextBox 18"/>
              <p:cNvSpPr txBox="1"/>
              <p:nvPr/>
            </p:nvSpPr>
            <p:spPr>
              <a:xfrm>
                <a:off x="3868235" y="2979411"/>
                <a:ext cx="17344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sz="54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|</a:t>
                </a:r>
                <a:endParaRPr lang="zh-CN" altLang="en-US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" name="TextBox 18"/>
              <p:cNvSpPr txBox="1"/>
              <p:nvPr/>
            </p:nvSpPr>
            <p:spPr>
              <a:xfrm>
                <a:off x="3737676" y="2717801"/>
                <a:ext cx="173449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1</a:t>
                </a:r>
                <a:endParaRPr lang="zh-CN" altLang="en-US" sz="8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8" name="TextBox 18"/>
            <p:cNvSpPr txBox="1"/>
            <p:nvPr/>
          </p:nvSpPr>
          <p:spPr>
            <a:xfrm>
              <a:off x="481115" y="205041"/>
              <a:ext cx="173449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1300" dirty="0" smtClean="0">
                  <a:solidFill>
                    <a:srgbClr val="F5425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8800" dirty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1" y="7076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04" y="2187704"/>
            <a:ext cx="3961066" cy="24054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74457" y="4928243"/>
            <a:ext cx="4009513" cy="938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374456" y="4642633"/>
            <a:ext cx="2262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69118" y="2389761"/>
            <a:ext cx="4248340" cy="938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7169118" y="2064202"/>
            <a:ext cx="2262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69118" y="3764865"/>
            <a:ext cx="4248340" cy="938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7169118" y="3415170"/>
            <a:ext cx="2262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69118" y="5193165"/>
            <a:ext cx="4248340" cy="938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37"/>
          <p:cNvSpPr txBox="1"/>
          <p:nvPr/>
        </p:nvSpPr>
        <p:spPr>
          <a:xfrm>
            <a:off x="7169118" y="4860058"/>
            <a:ext cx="2262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99762" y="1989864"/>
            <a:ext cx="867225" cy="867224"/>
          </a:xfrm>
          <a:prstGeom prst="roundRect">
            <a:avLst/>
          </a:prstGeom>
          <a:solidFill>
            <a:srgbClr val="F5425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099762" y="3394509"/>
            <a:ext cx="867225" cy="86722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99762" y="4787606"/>
            <a:ext cx="867225" cy="867224"/>
          </a:xfrm>
          <a:prstGeom prst="round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5400000">
            <a:off x="2440642" y="4768037"/>
            <a:ext cx="130521" cy="11251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6249217" y="3592834"/>
            <a:ext cx="568314" cy="470573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6370240" y="4952430"/>
            <a:ext cx="305669" cy="537575"/>
          </a:xfrm>
          <a:custGeom>
            <a:avLst/>
            <a:gdLst>
              <a:gd name="connsiteX0" fmla="*/ 647699 w 1270000"/>
              <a:gd name="connsiteY0" fmla="*/ 1724025 h 1879600"/>
              <a:gd name="connsiteX1" fmla="*/ 593724 w 1270000"/>
              <a:gd name="connsiteY1" fmla="*/ 1778000 h 1879600"/>
              <a:gd name="connsiteX2" fmla="*/ 647699 w 1270000"/>
              <a:gd name="connsiteY2" fmla="*/ 1831975 h 1879600"/>
              <a:gd name="connsiteX3" fmla="*/ 701674 w 1270000"/>
              <a:gd name="connsiteY3" fmla="*/ 1778000 h 1879600"/>
              <a:gd name="connsiteX4" fmla="*/ 647699 w 1270000"/>
              <a:gd name="connsiteY4" fmla="*/ 1724025 h 1879600"/>
              <a:gd name="connsiteX5" fmla="*/ 68263 w 1270000"/>
              <a:gd name="connsiteY5" fmla="*/ 196850 h 1879600"/>
              <a:gd name="connsiteX6" fmla="*/ 68263 w 1270000"/>
              <a:gd name="connsiteY6" fmla="*/ 1658938 h 1879600"/>
              <a:gd name="connsiteX7" fmla="*/ 1201738 w 1270000"/>
              <a:gd name="connsiteY7" fmla="*/ 1658938 h 1879600"/>
              <a:gd name="connsiteX8" fmla="*/ 1201738 w 1270000"/>
              <a:gd name="connsiteY8" fmla="*/ 196850 h 1879600"/>
              <a:gd name="connsiteX9" fmla="*/ 650875 w 1270000"/>
              <a:gd name="connsiteY9" fmla="*/ 85410 h 1879600"/>
              <a:gd name="connsiteX10" fmla="*/ 628015 w 1270000"/>
              <a:gd name="connsiteY10" fmla="*/ 108270 h 1879600"/>
              <a:gd name="connsiteX11" fmla="*/ 650875 w 1270000"/>
              <a:gd name="connsiteY11" fmla="*/ 131130 h 1879600"/>
              <a:gd name="connsiteX12" fmla="*/ 673735 w 1270000"/>
              <a:gd name="connsiteY12" fmla="*/ 108270 h 1879600"/>
              <a:gd name="connsiteX13" fmla="*/ 650875 w 1270000"/>
              <a:gd name="connsiteY13" fmla="*/ 85410 h 1879600"/>
              <a:gd name="connsiteX14" fmla="*/ 100546 w 1270000"/>
              <a:gd name="connsiteY14" fmla="*/ 0 h 1879600"/>
              <a:gd name="connsiteX15" fmla="*/ 1169454 w 1270000"/>
              <a:gd name="connsiteY15" fmla="*/ 0 h 1879600"/>
              <a:gd name="connsiteX16" fmla="*/ 1270000 w 1270000"/>
              <a:gd name="connsiteY16" fmla="*/ 100546 h 1879600"/>
              <a:gd name="connsiteX17" fmla="*/ 1270000 w 1270000"/>
              <a:gd name="connsiteY17" fmla="*/ 1779054 h 1879600"/>
              <a:gd name="connsiteX18" fmla="*/ 1169454 w 1270000"/>
              <a:gd name="connsiteY18" fmla="*/ 1879600 h 1879600"/>
              <a:gd name="connsiteX19" fmla="*/ 100546 w 1270000"/>
              <a:gd name="connsiteY19" fmla="*/ 1879600 h 1879600"/>
              <a:gd name="connsiteX20" fmla="*/ 0 w 1270000"/>
              <a:gd name="connsiteY20" fmla="*/ 1779054 h 1879600"/>
              <a:gd name="connsiteX21" fmla="*/ 0 w 1270000"/>
              <a:gd name="connsiteY21" fmla="*/ 100546 h 1879600"/>
              <a:gd name="connsiteX22" fmla="*/ 100546 w 1270000"/>
              <a:gd name="connsiteY22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70000" h="1879600">
                <a:moveTo>
                  <a:pt x="647699" y="1724025"/>
                </a:moveTo>
                <a:cubicBezTo>
                  <a:pt x="617889" y="1724025"/>
                  <a:pt x="593724" y="1748190"/>
                  <a:pt x="593724" y="1778000"/>
                </a:cubicBezTo>
                <a:cubicBezTo>
                  <a:pt x="593724" y="1807810"/>
                  <a:pt x="617889" y="1831975"/>
                  <a:pt x="647699" y="1831975"/>
                </a:cubicBezTo>
                <a:cubicBezTo>
                  <a:pt x="677509" y="1831975"/>
                  <a:pt x="701674" y="1807810"/>
                  <a:pt x="701674" y="1778000"/>
                </a:cubicBezTo>
                <a:cubicBezTo>
                  <a:pt x="701674" y="1748190"/>
                  <a:pt x="677509" y="1724025"/>
                  <a:pt x="647699" y="1724025"/>
                </a:cubicBezTo>
                <a:close/>
                <a:moveTo>
                  <a:pt x="68263" y="196850"/>
                </a:moveTo>
                <a:lnTo>
                  <a:pt x="68263" y="1658938"/>
                </a:lnTo>
                <a:lnTo>
                  <a:pt x="1201738" y="1658938"/>
                </a:lnTo>
                <a:lnTo>
                  <a:pt x="1201738" y="196850"/>
                </a:lnTo>
                <a:close/>
                <a:moveTo>
                  <a:pt x="650875" y="85410"/>
                </a:moveTo>
                <a:cubicBezTo>
                  <a:pt x="638250" y="85410"/>
                  <a:pt x="628015" y="95645"/>
                  <a:pt x="628015" y="108270"/>
                </a:cubicBezTo>
                <a:cubicBezTo>
                  <a:pt x="628015" y="120895"/>
                  <a:pt x="638250" y="131130"/>
                  <a:pt x="650875" y="131130"/>
                </a:cubicBezTo>
                <a:cubicBezTo>
                  <a:pt x="663500" y="131130"/>
                  <a:pt x="673735" y="120895"/>
                  <a:pt x="673735" y="108270"/>
                </a:cubicBezTo>
                <a:cubicBezTo>
                  <a:pt x="673735" y="95645"/>
                  <a:pt x="663500" y="85410"/>
                  <a:pt x="650875" y="85410"/>
                </a:cubicBezTo>
                <a:close/>
                <a:moveTo>
                  <a:pt x="100546" y="0"/>
                </a:moveTo>
                <a:lnTo>
                  <a:pt x="1169454" y="0"/>
                </a:lnTo>
                <a:cubicBezTo>
                  <a:pt x="1224984" y="0"/>
                  <a:pt x="1270000" y="45016"/>
                  <a:pt x="1270000" y="100546"/>
                </a:cubicBezTo>
                <a:lnTo>
                  <a:pt x="1270000" y="1779054"/>
                </a:lnTo>
                <a:cubicBezTo>
                  <a:pt x="1270000" y="1834584"/>
                  <a:pt x="1224984" y="1879600"/>
                  <a:pt x="1169454" y="1879600"/>
                </a:cubicBezTo>
                <a:lnTo>
                  <a:pt x="100546" y="1879600"/>
                </a:lnTo>
                <a:cubicBezTo>
                  <a:pt x="45016" y="1879600"/>
                  <a:pt x="0" y="1834584"/>
                  <a:pt x="0" y="1779054"/>
                </a:cubicBezTo>
                <a:lnTo>
                  <a:pt x="0" y="100546"/>
                </a:lnTo>
                <a:cubicBezTo>
                  <a:pt x="0" y="45016"/>
                  <a:pt x="45016" y="0"/>
                  <a:pt x="1005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Freeform 8"/>
          <p:cNvSpPr>
            <a:spLocks noEditPoints="1"/>
          </p:cNvSpPr>
          <p:nvPr/>
        </p:nvSpPr>
        <p:spPr bwMode="auto">
          <a:xfrm>
            <a:off x="6322322" y="2216501"/>
            <a:ext cx="422103" cy="413950"/>
          </a:xfrm>
          <a:custGeom>
            <a:avLst/>
            <a:gdLst>
              <a:gd name="T0" fmla="*/ 197 w 197"/>
              <a:gd name="T1" fmla="*/ 75 h 193"/>
              <a:gd name="T2" fmla="*/ 195 w 197"/>
              <a:gd name="T3" fmla="*/ 69 h 193"/>
              <a:gd name="T4" fmla="*/ 103 w 197"/>
              <a:gd name="T5" fmla="*/ 2 h 193"/>
              <a:gd name="T6" fmla="*/ 95 w 197"/>
              <a:gd name="T7" fmla="*/ 2 h 193"/>
              <a:gd name="T8" fmla="*/ 3 w 197"/>
              <a:gd name="T9" fmla="*/ 69 h 193"/>
              <a:gd name="T10" fmla="*/ 0 w 197"/>
              <a:gd name="T11" fmla="*/ 75 h 193"/>
              <a:gd name="T12" fmla="*/ 0 w 197"/>
              <a:gd name="T13" fmla="*/ 187 h 193"/>
              <a:gd name="T14" fmla="*/ 7 w 197"/>
              <a:gd name="T15" fmla="*/ 193 h 193"/>
              <a:gd name="T16" fmla="*/ 191 w 197"/>
              <a:gd name="T17" fmla="*/ 193 h 193"/>
              <a:gd name="T18" fmla="*/ 195 w 197"/>
              <a:gd name="T19" fmla="*/ 191 h 193"/>
              <a:gd name="T20" fmla="*/ 197 w 197"/>
              <a:gd name="T21" fmla="*/ 187 h 193"/>
              <a:gd name="T22" fmla="*/ 197 w 197"/>
              <a:gd name="T23" fmla="*/ 75 h 193"/>
              <a:gd name="T24" fmla="*/ 99 w 197"/>
              <a:gd name="T25" fmla="*/ 16 h 193"/>
              <a:gd name="T26" fmla="*/ 184 w 197"/>
              <a:gd name="T27" fmla="*/ 78 h 193"/>
              <a:gd name="T28" fmla="*/ 184 w 197"/>
              <a:gd name="T29" fmla="*/ 87 h 193"/>
              <a:gd name="T30" fmla="*/ 125 w 197"/>
              <a:gd name="T31" fmla="*/ 129 h 193"/>
              <a:gd name="T32" fmla="*/ 172 w 197"/>
              <a:gd name="T33" fmla="*/ 158 h 193"/>
              <a:gd name="T34" fmla="*/ 174 w 197"/>
              <a:gd name="T35" fmla="*/ 168 h 193"/>
              <a:gd name="T36" fmla="*/ 168 w 197"/>
              <a:gd name="T37" fmla="*/ 171 h 193"/>
              <a:gd name="T38" fmla="*/ 165 w 197"/>
              <a:gd name="T39" fmla="*/ 170 h 193"/>
              <a:gd name="T40" fmla="*/ 99 w 197"/>
              <a:gd name="T41" fmla="*/ 129 h 193"/>
              <a:gd name="T42" fmla="*/ 33 w 197"/>
              <a:gd name="T43" fmla="*/ 170 h 193"/>
              <a:gd name="T44" fmla="*/ 29 w 197"/>
              <a:gd name="T45" fmla="*/ 171 h 193"/>
              <a:gd name="T46" fmla="*/ 24 w 197"/>
              <a:gd name="T47" fmla="*/ 168 h 193"/>
              <a:gd name="T48" fmla="*/ 26 w 197"/>
              <a:gd name="T49" fmla="*/ 158 h 193"/>
              <a:gd name="T50" fmla="*/ 72 w 197"/>
              <a:gd name="T51" fmla="*/ 129 h 193"/>
              <a:gd name="T52" fmla="*/ 14 w 197"/>
              <a:gd name="T53" fmla="*/ 87 h 193"/>
              <a:gd name="T54" fmla="*/ 14 w 197"/>
              <a:gd name="T55" fmla="*/ 78 h 193"/>
              <a:gd name="T56" fmla="*/ 99 w 197"/>
              <a:gd name="T57" fmla="*/ 1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7" h="193">
                <a:moveTo>
                  <a:pt x="197" y="75"/>
                </a:moveTo>
                <a:cubicBezTo>
                  <a:pt x="197" y="73"/>
                  <a:pt x="196" y="71"/>
                  <a:pt x="195" y="6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0" y="0"/>
                  <a:pt x="97" y="0"/>
                  <a:pt x="95" y="2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3" y="193"/>
                  <a:pt x="7" y="193"/>
                </a:cubicBezTo>
                <a:cubicBezTo>
                  <a:pt x="191" y="193"/>
                  <a:pt x="191" y="193"/>
                  <a:pt x="191" y="193"/>
                </a:cubicBezTo>
                <a:cubicBezTo>
                  <a:pt x="192" y="193"/>
                  <a:pt x="194" y="193"/>
                  <a:pt x="195" y="191"/>
                </a:cubicBezTo>
                <a:cubicBezTo>
                  <a:pt x="197" y="190"/>
                  <a:pt x="197" y="188"/>
                  <a:pt x="197" y="187"/>
                </a:cubicBezTo>
                <a:lnTo>
                  <a:pt x="197" y="75"/>
                </a:lnTo>
                <a:close/>
                <a:moveTo>
                  <a:pt x="99" y="16"/>
                </a:moveTo>
                <a:cubicBezTo>
                  <a:pt x="184" y="78"/>
                  <a:pt x="184" y="78"/>
                  <a:pt x="184" y="78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5" y="160"/>
                  <a:pt x="176" y="165"/>
                  <a:pt x="174" y="168"/>
                </a:cubicBezTo>
                <a:cubicBezTo>
                  <a:pt x="173" y="170"/>
                  <a:pt x="171" y="171"/>
                  <a:pt x="168" y="171"/>
                </a:cubicBezTo>
                <a:cubicBezTo>
                  <a:pt x="167" y="171"/>
                  <a:pt x="166" y="171"/>
                  <a:pt x="165" y="17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33" y="170"/>
                  <a:pt x="33" y="170"/>
                  <a:pt x="33" y="170"/>
                </a:cubicBezTo>
                <a:cubicBezTo>
                  <a:pt x="32" y="171"/>
                  <a:pt x="31" y="171"/>
                  <a:pt x="29" y="171"/>
                </a:cubicBezTo>
                <a:cubicBezTo>
                  <a:pt x="27" y="171"/>
                  <a:pt x="25" y="170"/>
                  <a:pt x="24" y="168"/>
                </a:cubicBezTo>
                <a:cubicBezTo>
                  <a:pt x="22" y="165"/>
                  <a:pt x="22" y="160"/>
                  <a:pt x="26" y="158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78"/>
                  <a:pt x="14" y="78"/>
                  <a:pt x="14" y="78"/>
                </a:cubicBezTo>
                <a:lnTo>
                  <a:pt x="99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6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>
            <p:extLst/>
          </p:nvPr>
        </p:nvGraphicFramePr>
        <p:xfrm>
          <a:off x="1909487" y="3248892"/>
          <a:ext cx="2448272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矩形 5"/>
          <p:cNvSpPr/>
          <p:nvPr/>
        </p:nvSpPr>
        <p:spPr>
          <a:xfrm>
            <a:off x="1343644" y="1999680"/>
            <a:ext cx="1241036" cy="3216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324" y="2359482"/>
            <a:ext cx="4038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en-US" altLang="zh-CN" sz="11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37"/>
          <p:cNvSpPr txBox="1"/>
          <p:nvPr/>
        </p:nvSpPr>
        <p:spPr>
          <a:xfrm>
            <a:off x="7236516" y="2308245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6516" y="2562733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9181" y="2257946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57%</a:t>
            </a:r>
            <a:endParaRPr lang="zh-CN" altLang="en-US" sz="48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7236516" y="3142379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36516" y="3396867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39181" y="3077792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15%</a:t>
            </a:r>
            <a:endParaRPr lang="zh-CN" altLang="en-US" sz="48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7236516" y="3976513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36516" y="4231001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39181" y="3899569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14%</a:t>
            </a:r>
            <a:endParaRPr lang="zh-CN" altLang="en-US" sz="4800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7236516" y="4810646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36516" y="5065134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39181" y="4733702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14%</a:t>
            </a:r>
            <a:endParaRPr lang="zh-CN" altLang="en-US" sz="4800" dirty="0">
              <a:solidFill>
                <a:schemeClr val="accent4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1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1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87" y="2173888"/>
            <a:ext cx="2301972" cy="16163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0" y="2173888"/>
            <a:ext cx="2301973" cy="16163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310" y="3862667"/>
            <a:ext cx="2301972" cy="16067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52" y="3862667"/>
            <a:ext cx="2301972" cy="16067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88953" y="2173888"/>
            <a:ext cx="2301972" cy="162600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9309" y="2173888"/>
            <a:ext cx="2301972" cy="1626007"/>
          </a:xfrm>
          <a:prstGeom prst="rect">
            <a:avLst/>
          </a:prstGeom>
          <a:solidFill>
            <a:srgbClr val="F5425E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59%</a:t>
            </a:r>
            <a:endParaRPr lang="zh-CN" altLang="en-US" sz="5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9131" y="3853635"/>
            <a:ext cx="2301972" cy="1626007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99488" y="3863893"/>
            <a:ext cx="2301972" cy="1626007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PDF"/>
          <p:cNvSpPr>
            <a:spLocks noEditPoints="1"/>
          </p:cNvSpPr>
          <p:nvPr/>
        </p:nvSpPr>
        <p:spPr bwMode="auto">
          <a:xfrm>
            <a:off x="2204322" y="2522335"/>
            <a:ext cx="671232" cy="642667"/>
          </a:xfrm>
          <a:custGeom>
            <a:avLst/>
            <a:gdLst>
              <a:gd name="T0" fmla="*/ 178 w 408"/>
              <a:gd name="T1" fmla="*/ 4 h 388"/>
              <a:gd name="T2" fmla="*/ 152 w 408"/>
              <a:gd name="T3" fmla="*/ 45 h 388"/>
              <a:gd name="T4" fmla="*/ 168 w 408"/>
              <a:gd name="T5" fmla="*/ 145 h 388"/>
              <a:gd name="T6" fmla="*/ 99 w 408"/>
              <a:gd name="T7" fmla="*/ 282 h 388"/>
              <a:gd name="T8" fmla="*/ 11 w 408"/>
              <a:gd name="T9" fmla="*/ 353 h 388"/>
              <a:gd name="T10" fmla="*/ 45 w 408"/>
              <a:gd name="T11" fmla="*/ 385 h 388"/>
              <a:gd name="T12" fmla="*/ 121 w 408"/>
              <a:gd name="T13" fmla="*/ 306 h 388"/>
              <a:gd name="T14" fmla="*/ 182 w 408"/>
              <a:gd name="T15" fmla="*/ 274 h 388"/>
              <a:gd name="T16" fmla="*/ 268 w 408"/>
              <a:gd name="T17" fmla="*/ 258 h 388"/>
              <a:gd name="T18" fmla="*/ 381 w 408"/>
              <a:gd name="T19" fmla="*/ 287 h 388"/>
              <a:gd name="T20" fmla="*/ 399 w 408"/>
              <a:gd name="T21" fmla="*/ 272 h 388"/>
              <a:gd name="T22" fmla="*/ 385 w 408"/>
              <a:gd name="T23" fmla="*/ 232 h 388"/>
              <a:gd name="T24" fmla="*/ 272 w 408"/>
              <a:gd name="T25" fmla="*/ 227 h 388"/>
              <a:gd name="T26" fmla="*/ 201 w 408"/>
              <a:gd name="T27" fmla="*/ 132 h 388"/>
              <a:gd name="T28" fmla="*/ 215 w 408"/>
              <a:gd name="T29" fmla="*/ 51 h 388"/>
              <a:gd name="T30" fmla="*/ 178 w 408"/>
              <a:gd name="T31" fmla="*/ 4 h 388"/>
              <a:gd name="T32" fmla="*/ 186 w 408"/>
              <a:gd name="T33" fmla="*/ 24 h 388"/>
              <a:gd name="T34" fmla="*/ 188 w 408"/>
              <a:gd name="T35" fmla="*/ 84 h 388"/>
              <a:gd name="T36" fmla="*/ 186 w 408"/>
              <a:gd name="T37" fmla="*/ 24 h 388"/>
              <a:gd name="T38" fmla="*/ 187 w 408"/>
              <a:gd name="T39" fmla="*/ 178 h 388"/>
              <a:gd name="T40" fmla="*/ 235 w 408"/>
              <a:gd name="T41" fmla="*/ 236 h 388"/>
              <a:gd name="T42" fmla="*/ 145 w 408"/>
              <a:gd name="T43" fmla="*/ 261 h 388"/>
              <a:gd name="T44" fmla="*/ 186 w 408"/>
              <a:gd name="T45" fmla="*/ 177 h 388"/>
              <a:gd name="T46" fmla="*/ 187 w 408"/>
              <a:gd name="T47" fmla="*/ 178 h 388"/>
              <a:gd name="T48" fmla="*/ 336 w 408"/>
              <a:gd name="T49" fmla="*/ 250 h 388"/>
              <a:gd name="T50" fmla="*/ 383 w 408"/>
              <a:gd name="T51" fmla="*/ 261 h 388"/>
              <a:gd name="T52" fmla="*/ 325 w 408"/>
              <a:gd name="T53" fmla="*/ 251 h 388"/>
              <a:gd name="T54" fmla="*/ 336 w 408"/>
              <a:gd name="T55" fmla="*/ 250 h 388"/>
              <a:gd name="T56" fmla="*/ 76 w 408"/>
              <a:gd name="T57" fmla="*/ 318 h 388"/>
              <a:gd name="T58" fmla="*/ 40 w 408"/>
              <a:gd name="T59" fmla="*/ 358 h 388"/>
              <a:gd name="T60" fmla="*/ 78 w 408"/>
              <a:gd name="T61" fmla="*/ 314 h 388"/>
              <a:gd name="T62" fmla="*/ 76 w 408"/>
              <a:gd name="T63" fmla="*/ 317 h 388"/>
              <a:gd name="T64" fmla="*/ 76 w 408"/>
              <a:gd name="T65" fmla="*/ 31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8" h="388">
                <a:moveTo>
                  <a:pt x="178" y="4"/>
                </a:moveTo>
                <a:cubicBezTo>
                  <a:pt x="157" y="4"/>
                  <a:pt x="150" y="27"/>
                  <a:pt x="152" y="45"/>
                </a:cubicBezTo>
                <a:cubicBezTo>
                  <a:pt x="151" y="79"/>
                  <a:pt x="164" y="112"/>
                  <a:pt x="168" y="145"/>
                </a:cubicBezTo>
                <a:cubicBezTo>
                  <a:pt x="147" y="192"/>
                  <a:pt x="124" y="238"/>
                  <a:pt x="99" y="282"/>
                </a:cubicBezTo>
                <a:cubicBezTo>
                  <a:pt x="64" y="297"/>
                  <a:pt x="24" y="331"/>
                  <a:pt x="11" y="353"/>
                </a:cubicBezTo>
                <a:cubicBezTo>
                  <a:pt x="0" y="374"/>
                  <a:pt x="27" y="388"/>
                  <a:pt x="45" y="385"/>
                </a:cubicBezTo>
                <a:cubicBezTo>
                  <a:pt x="82" y="374"/>
                  <a:pt x="100" y="336"/>
                  <a:pt x="121" y="306"/>
                </a:cubicBezTo>
                <a:cubicBezTo>
                  <a:pt x="129" y="280"/>
                  <a:pt x="160" y="283"/>
                  <a:pt x="182" y="274"/>
                </a:cubicBezTo>
                <a:cubicBezTo>
                  <a:pt x="210" y="268"/>
                  <a:pt x="240" y="259"/>
                  <a:pt x="268" y="258"/>
                </a:cubicBezTo>
                <a:cubicBezTo>
                  <a:pt x="303" y="275"/>
                  <a:pt x="342" y="293"/>
                  <a:pt x="381" y="287"/>
                </a:cubicBezTo>
                <a:cubicBezTo>
                  <a:pt x="391" y="282"/>
                  <a:pt x="394" y="283"/>
                  <a:pt x="399" y="272"/>
                </a:cubicBezTo>
                <a:cubicBezTo>
                  <a:pt x="408" y="249"/>
                  <a:pt x="403" y="240"/>
                  <a:pt x="385" y="232"/>
                </a:cubicBezTo>
                <a:cubicBezTo>
                  <a:pt x="349" y="217"/>
                  <a:pt x="309" y="228"/>
                  <a:pt x="272" y="227"/>
                </a:cubicBezTo>
                <a:cubicBezTo>
                  <a:pt x="235" y="210"/>
                  <a:pt x="215" y="168"/>
                  <a:pt x="201" y="132"/>
                </a:cubicBezTo>
                <a:cubicBezTo>
                  <a:pt x="209" y="99"/>
                  <a:pt x="212" y="103"/>
                  <a:pt x="215" y="51"/>
                </a:cubicBezTo>
                <a:cubicBezTo>
                  <a:pt x="213" y="13"/>
                  <a:pt x="197" y="0"/>
                  <a:pt x="178" y="4"/>
                </a:cubicBezTo>
                <a:close/>
                <a:moveTo>
                  <a:pt x="186" y="24"/>
                </a:moveTo>
                <a:cubicBezTo>
                  <a:pt x="199" y="42"/>
                  <a:pt x="194" y="68"/>
                  <a:pt x="188" y="84"/>
                </a:cubicBezTo>
                <a:cubicBezTo>
                  <a:pt x="185" y="65"/>
                  <a:pt x="182" y="42"/>
                  <a:pt x="186" y="24"/>
                </a:cubicBezTo>
                <a:close/>
                <a:moveTo>
                  <a:pt x="187" y="178"/>
                </a:moveTo>
                <a:cubicBezTo>
                  <a:pt x="201" y="199"/>
                  <a:pt x="216" y="219"/>
                  <a:pt x="235" y="236"/>
                </a:cubicBezTo>
                <a:cubicBezTo>
                  <a:pt x="205" y="242"/>
                  <a:pt x="174" y="250"/>
                  <a:pt x="145" y="261"/>
                </a:cubicBezTo>
                <a:cubicBezTo>
                  <a:pt x="161" y="234"/>
                  <a:pt x="174" y="206"/>
                  <a:pt x="186" y="177"/>
                </a:cubicBezTo>
                <a:lnTo>
                  <a:pt x="187" y="178"/>
                </a:lnTo>
                <a:close/>
                <a:moveTo>
                  <a:pt x="336" y="250"/>
                </a:moveTo>
                <a:cubicBezTo>
                  <a:pt x="351" y="251"/>
                  <a:pt x="374" y="250"/>
                  <a:pt x="383" y="261"/>
                </a:cubicBezTo>
                <a:cubicBezTo>
                  <a:pt x="364" y="268"/>
                  <a:pt x="343" y="256"/>
                  <a:pt x="325" y="251"/>
                </a:cubicBezTo>
                <a:cubicBezTo>
                  <a:pt x="328" y="250"/>
                  <a:pt x="332" y="250"/>
                  <a:pt x="336" y="250"/>
                </a:cubicBezTo>
                <a:close/>
                <a:moveTo>
                  <a:pt x="76" y="318"/>
                </a:moveTo>
                <a:cubicBezTo>
                  <a:pt x="66" y="332"/>
                  <a:pt x="53" y="349"/>
                  <a:pt x="40" y="358"/>
                </a:cubicBezTo>
                <a:cubicBezTo>
                  <a:pt x="50" y="341"/>
                  <a:pt x="64" y="327"/>
                  <a:pt x="78" y="314"/>
                </a:cubicBezTo>
                <a:lnTo>
                  <a:pt x="76" y="317"/>
                </a:lnTo>
                <a:lnTo>
                  <a:pt x="76" y="31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19" name="文本框 36"/>
          <p:cNvSpPr txBox="1"/>
          <p:nvPr/>
        </p:nvSpPr>
        <p:spPr>
          <a:xfrm>
            <a:off x="2013992" y="3227774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5575" y="4207536"/>
            <a:ext cx="20090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29095" y="4207536"/>
            <a:ext cx="20482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</a:p>
        </p:txBody>
      </p:sp>
    </p:spTree>
    <p:extLst>
      <p:ext uri="{BB962C8B-B14F-4D97-AF65-F5344CB8AC3E}">
        <p14:creationId xmlns:p14="http://schemas.microsoft.com/office/powerpoint/2010/main" val="35451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375736" y="2103438"/>
            <a:ext cx="3586549" cy="37888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01. </a:t>
            </a: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JM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375737" y="248998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75737" y="3525838"/>
            <a:ext cx="3586548" cy="378884"/>
          </a:xfrm>
          <a:prstGeom prst="rect">
            <a:avLst/>
          </a:prstGeom>
          <a:solidFill>
            <a:srgbClr val="F5425E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02. </a:t>
            </a: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JM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JM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375737" y="398022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375737" y="4948238"/>
            <a:ext cx="3586548" cy="3788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03. </a:t>
            </a: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JM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JM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1375737" y="540262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4357" y="3073717"/>
            <a:ext cx="2560320" cy="2560320"/>
          </a:xfrm>
          <a:prstGeom prst="ellipse">
            <a:avLst/>
          </a:prstGeom>
          <a:solidFill>
            <a:srgbClr val="F5425E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JM" sz="28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JM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ONE</a:t>
            </a:r>
          </a:p>
          <a:p>
            <a:r>
              <a:rPr lang="en-JM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LOREMDO</a:t>
            </a:r>
            <a:endParaRPr lang="en-JM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5997" y="3729037"/>
            <a:ext cx="1920240" cy="1920240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JM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</a:t>
            </a:r>
            <a:endParaRPr lang="en-JM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JM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LOREMDO</a:t>
            </a:r>
            <a:endParaRPr lang="en-JM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419691" y="4094797"/>
            <a:ext cx="1554480" cy="1554480"/>
          </a:xfrm>
          <a:prstGeom prst="ellipse">
            <a:avLst/>
          </a:prstGeom>
          <a:solidFill>
            <a:schemeClr val="accent3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JM" altLang="zh-CN" sz="2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THREE</a:t>
            </a:r>
          </a:p>
          <a:p>
            <a:r>
              <a:rPr lang="en-JM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LOREMDO</a:t>
            </a:r>
            <a:endParaRPr lang="en-JM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92749" y="2317752"/>
            <a:ext cx="119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en-JM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4048" y="2962779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en-JM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60844" y="3352962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en-JM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49346" y="205041"/>
            <a:ext cx="8691721" cy="6447919"/>
            <a:chOff x="481115" y="205041"/>
            <a:chExt cx="8691721" cy="6447919"/>
          </a:xfrm>
        </p:grpSpPr>
        <p:grpSp>
          <p:nvGrpSpPr>
            <p:cNvPr id="2" name="组合 1"/>
            <p:cNvGrpSpPr/>
            <p:nvPr/>
          </p:nvGrpSpPr>
          <p:grpSpPr>
            <a:xfrm>
              <a:off x="3017576" y="2705725"/>
              <a:ext cx="6155260" cy="1446550"/>
              <a:chOff x="3737676" y="2717801"/>
              <a:chExt cx="6155260" cy="14465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35481" y="3071744"/>
                <a:ext cx="5157455" cy="94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" name="TextBox 18"/>
              <p:cNvSpPr txBox="1"/>
              <p:nvPr/>
            </p:nvSpPr>
            <p:spPr>
              <a:xfrm>
                <a:off x="3868235" y="2979411"/>
                <a:ext cx="17344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sz="540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|</a:t>
                </a:r>
                <a:endParaRPr lang="zh-CN" altLang="en-US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" name="TextBox 18"/>
              <p:cNvSpPr txBox="1"/>
              <p:nvPr/>
            </p:nvSpPr>
            <p:spPr>
              <a:xfrm>
                <a:off x="3737676" y="2717801"/>
                <a:ext cx="173449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2</a:t>
                </a:r>
                <a:endParaRPr lang="zh-CN" altLang="en-US" sz="8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" name="TextBox 18"/>
            <p:cNvSpPr txBox="1"/>
            <p:nvPr/>
          </p:nvSpPr>
          <p:spPr>
            <a:xfrm>
              <a:off x="481115" y="205041"/>
              <a:ext cx="173449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1300" dirty="0" smtClean="0">
                  <a:solidFill>
                    <a:srgbClr val="F5425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8800" dirty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9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 txBox="1">
            <a:spLocks/>
          </p:cNvSpPr>
          <p:nvPr/>
        </p:nvSpPr>
        <p:spPr>
          <a:xfrm>
            <a:off x="3057525" y="2413000"/>
            <a:ext cx="2743200" cy="415995"/>
          </a:xfrm>
          <a:prstGeom prst="rect">
            <a:avLst/>
          </a:prstGeom>
        </p:spPr>
        <p:txBody>
          <a:bodyPr anchor="t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1700" b="1" dirty="0" smtClean="0">
                <a:solidFill>
                  <a:schemeClr val="bg1"/>
                </a:solidFill>
                <a:latin typeface="Bebas Neue" pitchFamily="34" charset="0"/>
              </a:rPr>
              <a:t>www.tretars.com</a:t>
            </a:r>
            <a:endParaRPr lang="en-JM" sz="1700" b="1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3057525" y="2719423"/>
            <a:ext cx="29718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9"/>
          <p:cNvSpPr txBox="1">
            <a:spLocks/>
          </p:cNvSpPr>
          <p:nvPr/>
        </p:nvSpPr>
        <p:spPr>
          <a:xfrm>
            <a:off x="8120062" y="2413000"/>
            <a:ext cx="2743200" cy="465938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altLang="zh-CN" sz="1700" b="1" dirty="0">
                <a:solidFill>
                  <a:schemeClr val="bg1"/>
                </a:solidFill>
                <a:latin typeface="Bebas Neue" pitchFamily="34" charset="0"/>
              </a:rPr>
              <a:t>www.tretars.com</a:t>
            </a:r>
          </a:p>
        </p:txBody>
      </p:sp>
      <p:sp>
        <p:nvSpPr>
          <p:cNvPr id="9" name="Content Placeholder 10"/>
          <p:cNvSpPr txBox="1">
            <a:spLocks/>
          </p:cNvSpPr>
          <p:nvPr/>
        </p:nvSpPr>
        <p:spPr>
          <a:xfrm>
            <a:off x="8120062" y="2732316"/>
            <a:ext cx="27432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11"/>
          <p:cNvSpPr txBox="1">
            <a:spLocks/>
          </p:cNvSpPr>
          <p:nvPr/>
        </p:nvSpPr>
        <p:spPr>
          <a:xfrm>
            <a:off x="3057525" y="4241800"/>
            <a:ext cx="2743200" cy="50165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altLang="zh-CN" sz="1700" b="1" dirty="0">
                <a:solidFill>
                  <a:schemeClr val="bg1"/>
                </a:solidFill>
                <a:latin typeface="Bebas Neue" pitchFamily="34" charset="0"/>
              </a:rPr>
              <a:t>www.tretars.com</a:t>
            </a:r>
          </a:p>
        </p:txBody>
      </p:sp>
      <p:sp>
        <p:nvSpPr>
          <p:cNvPr id="11" name="Content Placeholder 12"/>
          <p:cNvSpPr txBox="1">
            <a:spLocks/>
          </p:cNvSpPr>
          <p:nvPr/>
        </p:nvSpPr>
        <p:spPr>
          <a:xfrm>
            <a:off x="3057525" y="4565621"/>
            <a:ext cx="27432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8120062" y="4241800"/>
            <a:ext cx="2743200" cy="50165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altLang="zh-CN" sz="1700" b="1" dirty="0">
                <a:solidFill>
                  <a:schemeClr val="bg1"/>
                </a:solidFill>
                <a:latin typeface="Bebas Neue" pitchFamily="34" charset="0"/>
              </a:rPr>
              <a:t>www.tretars.com</a:t>
            </a:r>
          </a:p>
        </p:txBody>
      </p:sp>
      <p:sp>
        <p:nvSpPr>
          <p:cNvPr id="13" name="Content Placeholder 14"/>
          <p:cNvSpPr txBox="1">
            <a:spLocks/>
          </p:cNvSpPr>
          <p:nvPr/>
        </p:nvSpPr>
        <p:spPr>
          <a:xfrm>
            <a:off x="8120062" y="4565621"/>
            <a:ext cx="2743200" cy="1066800"/>
          </a:xfrm>
          <a:prstGeom prst="rect">
            <a:avLst/>
          </a:prstGeom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 rot="2700000">
            <a:off x="1732245" y="2633323"/>
            <a:ext cx="1073373" cy="1073373"/>
          </a:xfrm>
          <a:prstGeom prst="rect">
            <a:avLst/>
          </a:prstGeom>
          <a:solidFill>
            <a:srgbClr val="F5425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 rot="2700000">
            <a:off x="1732245" y="4533679"/>
            <a:ext cx="1073373" cy="107337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 rot="2700000">
            <a:off x="6809186" y="2612980"/>
            <a:ext cx="1073373" cy="107337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rot="2700000">
            <a:off x="6809185" y="4562337"/>
            <a:ext cx="1073373" cy="1073373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Warning"/>
          <p:cNvSpPr>
            <a:spLocks noEditPoints="1"/>
          </p:cNvSpPr>
          <p:nvPr/>
        </p:nvSpPr>
        <p:spPr bwMode="auto">
          <a:xfrm>
            <a:off x="7018376" y="2839778"/>
            <a:ext cx="654992" cy="619775"/>
          </a:xfrm>
          <a:custGeom>
            <a:avLst/>
            <a:gdLst>
              <a:gd name="T0" fmla="*/ 199 w 400"/>
              <a:gd name="T1" fmla="*/ 0 h 380"/>
              <a:gd name="T2" fmla="*/ 158 w 400"/>
              <a:gd name="T3" fmla="*/ 25 h 380"/>
              <a:gd name="T4" fmla="*/ 158 w 400"/>
              <a:gd name="T5" fmla="*/ 25 h 380"/>
              <a:gd name="T6" fmla="*/ 7 w 400"/>
              <a:gd name="T7" fmla="*/ 310 h 380"/>
              <a:gd name="T8" fmla="*/ 7 w 400"/>
              <a:gd name="T9" fmla="*/ 310 h 380"/>
              <a:gd name="T10" fmla="*/ 7 w 400"/>
              <a:gd name="T11" fmla="*/ 311 h 380"/>
              <a:gd name="T12" fmla="*/ 10 w 400"/>
              <a:gd name="T13" fmla="*/ 357 h 380"/>
              <a:gd name="T14" fmla="*/ 49 w 400"/>
              <a:gd name="T15" fmla="*/ 380 h 380"/>
              <a:gd name="T16" fmla="*/ 350 w 400"/>
              <a:gd name="T17" fmla="*/ 380 h 380"/>
              <a:gd name="T18" fmla="*/ 391 w 400"/>
              <a:gd name="T19" fmla="*/ 357 h 380"/>
              <a:gd name="T20" fmla="*/ 392 w 400"/>
              <a:gd name="T21" fmla="*/ 311 h 380"/>
              <a:gd name="T22" fmla="*/ 242 w 400"/>
              <a:gd name="T23" fmla="*/ 25 h 380"/>
              <a:gd name="T24" fmla="*/ 242 w 400"/>
              <a:gd name="T25" fmla="*/ 25 h 380"/>
              <a:gd name="T26" fmla="*/ 242 w 400"/>
              <a:gd name="T27" fmla="*/ 25 h 380"/>
              <a:gd name="T28" fmla="*/ 199 w 400"/>
              <a:gd name="T29" fmla="*/ 0 h 380"/>
              <a:gd name="T30" fmla="*/ 199 w 400"/>
              <a:gd name="T31" fmla="*/ 17 h 380"/>
              <a:gd name="T32" fmla="*/ 226 w 400"/>
              <a:gd name="T33" fmla="*/ 34 h 380"/>
              <a:gd name="T34" fmla="*/ 376 w 400"/>
              <a:gd name="T35" fmla="*/ 318 h 380"/>
              <a:gd name="T36" fmla="*/ 376 w 400"/>
              <a:gd name="T37" fmla="*/ 348 h 380"/>
              <a:gd name="T38" fmla="*/ 350 w 400"/>
              <a:gd name="T39" fmla="*/ 363 h 380"/>
              <a:gd name="T40" fmla="*/ 49 w 400"/>
              <a:gd name="T41" fmla="*/ 363 h 380"/>
              <a:gd name="T42" fmla="*/ 23 w 400"/>
              <a:gd name="T43" fmla="*/ 346 h 380"/>
              <a:gd name="T44" fmla="*/ 23 w 400"/>
              <a:gd name="T45" fmla="*/ 318 h 380"/>
              <a:gd name="T46" fmla="*/ 174 w 400"/>
              <a:gd name="T47" fmla="*/ 33 h 380"/>
              <a:gd name="T48" fmla="*/ 199 w 400"/>
              <a:gd name="T49" fmla="*/ 17 h 380"/>
              <a:gd name="T50" fmla="*/ 183 w 400"/>
              <a:gd name="T51" fmla="*/ 81 h 380"/>
              <a:gd name="T52" fmla="*/ 167 w 400"/>
              <a:gd name="T53" fmla="*/ 88 h 380"/>
              <a:gd name="T54" fmla="*/ 163 w 400"/>
              <a:gd name="T55" fmla="*/ 103 h 380"/>
              <a:gd name="T56" fmla="*/ 170 w 400"/>
              <a:gd name="T57" fmla="*/ 228 h 380"/>
              <a:gd name="T58" fmla="*/ 177 w 400"/>
              <a:gd name="T59" fmla="*/ 243 h 380"/>
              <a:gd name="T60" fmla="*/ 191 w 400"/>
              <a:gd name="T61" fmla="*/ 247 h 380"/>
              <a:gd name="T62" fmla="*/ 208 w 400"/>
              <a:gd name="T63" fmla="*/ 247 h 380"/>
              <a:gd name="T64" fmla="*/ 222 w 400"/>
              <a:gd name="T65" fmla="*/ 243 h 380"/>
              <a:gd name="T66" fmla="*/ 229 w 400"/>
              <a:gd name="T67" fmla="*/ 228 h 380"/>
              <a:gd name="T68" fmla="*/ 236 w 400"/>
              <a:gd name="T69" fmla="*/ 107 h 380"/>
              <a:gd name="T70" fmla="*/ 236 w 400"/>
              <a:gd name="T71" fmla="*/ 100 h 380"/>
              <a:gd name="T72" fmla="*/ 232 w 400"/>
              <a:gd name="T73" fmla="*/ 88 h 380"/>
              <a:gd name="T74" fmla="*/ 216 w 400"/>
              <a:gd name="T75" fmla="*/ 81 h 380"/>
              <a:gd name="T76" fmla="*/ 183 w 400"/>
              <a:gd name="T77" fmla="*/ 81 h 380"/>
              <a:gd name="T78" fmla="*/ 218 w 400"/>
              <a:gd name="T79" fmla="*/ 102 h 380"/>
              <a:gd name="T80" fmla="*/ 211 w 400"/>
              <a:gd name="T81" fmla="*/ 227 h 380"/>
              <a:gd name="T82" fmla="*/ 208 w 400"/>
              <a:gd name="T83" fmla="*/ 230 h 380"/>
              <a:gd name="T84" fmla="*/ 191 w 400"/>
              <a:gd name="T85" fmla="*/ 230 h 380"/>
              <a:gd name="T86" fmla="*/ 187 w 400"/>
              <a:gd name="T87" fmla="*/ 227 h 380"/>
              <a:gd name="T88" fmla="*/ 181 w 400"/>
              <a:gd name="T89" fmla="*/ 102 h 380"/>
              <a:gd name="T90" fmla="*/ 183 w 400"/>
              <a:gd name="T91" fmla="*/ 99 h 380"/>
              <a:gd name="T92" fmla="*/ 216 w 400"/>
              <a:gd name="T93" fmla="*/ 99 h 380"/>
              <a:gd name="T94" fmla="*/ 218 w 400"/>
              <a:gd name="T95" fmla="*/ 102 h 380"/>
              <a:gd name="T96" fmla="*/ 200 w 400"/>
              <a:gd name="T97" fmla="*/ 257 h 380"/>
              <a:gd name="T98" fmla="*/ 160 w 400"/>
              <a:gd name="T99" fmla="*/ 298 h 380"/>
              <a:gd name="T100" fmla="*/ 200 w 400"/>
              <a:gd name="T101" fmla="*/ 338 h 380"/>
              <a:gd name="T102" fmla="*/ 240 w 400"/>
              <a:gd name="T103" fmla="*/ 298 h 380"/>
              <a:gd name="T104" fmla="*/ 200 w 400"/>
              <a:gd name="T105" fmla="*/ 257 h 380"/>
              <a:gd name="T106" fmla="*/ 200 w 400"/>
              <a:gd name="T107" fmla="*/ 275 h 380"/>
              <a:gd name="T108" fmla="*/ 222 w 400"/>
              <a:gd name="T109" fmla="*/ 298 h 380"/>
              <a:gd name="T110" fmla="*/ 200 w 400"/>
              <a:gd name="T111" fmla="*/ 320 h 380"/>
              <a:gd name="T112" fmla="*/ 178 w 400"/>
              <a:gd name="T113" fmla="*/ 298 h 380"/>
              <a:gd name="T114" fmla="*/ 200 w 400"/>
              <a:gd name="T115" fmla="*/ 27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158" y="25"/>
                </a:lnTo>
                <a:lnTo>
                  <a:pt x="7" y="310"/>
                </a:ln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lnTo>
                  <a:pt x="242" y="25"/>
                </a:lnTo>
                <a:lnTo>
                  <a:pt x="242" y="25"/>
                </a:ln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19" name="Synchronize"/>
          <p:cNvSpPr>
            <a:spLocks noChangeAspect="1" noEditPoints="1"/>
          </p:cNvSpPr>
          <p:nvPr/>
        </p:nvSpPr>
        <p:spPr bwMode="auto">
          <a:xfrm>
            <a:off x="7074880" y="4828031"/>
            <a:ext cx="541981" cy="541981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003453" y="2931875"/>
            <a:ext cx="530955" cy="476264"/>
            <a:chOff x="1233488" y="3844926"/>
            <a:chExt cx="739775" cy="663575"/>
          </a:xfrm>
          <a:solidFill>
            <a:schemeClr val="bg1"/>
          </a:solidFill>
        </p:grpSpPr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1233488" y="4456113"/>
              <a:ext cx="52388" cy="52388"/>
            </a:xfrm>
            <a:custGeom>
              <a:avLst/>
              <a:gdLst>
                <a:gd name="T0" fmla="*/ 10 w 14"/>
                <a:gd name="T1" fmla="*/ 6 h 14"/>
                <a:gd name="T2" fmla="*/ 8 w 14"/>
                <a:gd name="T3" fmla="*/ 6 h 14"/>
                <a:gd name="T4" fmla="*/ 8 w 14"/>
                <a:gd name="T5" fmla="*/ 5 h 14"/>
                <a:gd name="T6" fmla="*/ 4 w 14"/>
                <a:gd name="T7" fmla="*/ 0 h 14"/>
                <a:gd name="T8" fmla="*/ 0 w 14"/>
                <a:gd name="T9" fmla="*/ 5 h 14"/>
                <a:gd name="T10" fmla="*/ 0 w 14"/>
                <a:gd name="T11" fmla="*/ 10 h 14"/>
                <a:gd name="T12" fmla="*/ 4 w 14"/>
                <a:gd name="T13" fmla="*/ 14 h 14"/>
                <a:gd name="T14" fmla="*/ 10 w 14"/>
                <a:gd name="T15" fmla="*/ 14 h 14"/>
                <a:gd name="T16" fmla="*/ 14 w 14"/>
                <a:gd name="T17" fmla="*/ 10 h 14"/>
                <a:gd name="T18" fmla="*/ 10 w 14"/>
                <a:gd name="T1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1233488" y="4351338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4 h 18"/>
                <a:gd name="T6" fmla="*/ 4 w 8"/>
                <a:gd name="T7" fmla="*/ 0 h 18"/>
                <a:gd name="T8" fmla="*/ 0 w 8"/>
                <a:gd name="T9" fmla="*/ 4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1233488" y="4241801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5 h 18"/>
                <a:gd name="T6" fmla="*/ 4 w 8"/>
                <a:gd name="T7" fmla="*/ 0 h 18"/>
                <a:gd name="T8" fmla="*/ 0 w 8"/>
                <a:gd name="T9" fmla="*/ 5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1233488" y="4152901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4 w 14"/>
                <a:gd name="T3" fmla="*/ 0 h 14"/>
                <a:gd name="T4" fmla="*/ 0 w 14"/>
                <a:gd name="T5" fmla="*/ 4 h 14"/>
                <a:gd name="T6" fmla="*/ 0 w 14"/>
                <a:gd name="T7" fmla="*/ 10 h 14"/>
                <a:gd name="T8" fmla="*/ 4 w 14"/>
                <a:gd name="T9" fmla="*/ 14 h 14"/>
                <a:gd name="T10" fmla="*/ 8 w 14"/>
                <a:gd name="T11" fmla="*/ 10 h 14"/>
                <a:gd name="T12" fmla="*/ 8 w 14"/>
                <a:gd name="T13" fmla="*/ 8 h 14"/>
                <a:gd name="T14" fmla="*/ 10 w 14"/>
                <a:gd name="T15" fmla="*/ 8 h 14"/>
                <a:gd name="T16" fmla="*/ 14 w 14"/>
                <a:gd name="T17" fmla="*/ 4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8" y="12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1676400" y="4456113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5 w 14"/>
                <a:gd name="T3" fmla="*/ 5 h 14"/>
                <a:gd name="T4" fmla="*/ 5 w 14"/>
                <a:gd name="T5" fmla="*/ 6 h 14"/>
                <a:gd name="T6" fmla="*/ 4 w 14"/>
                <a:gd name="T7" fmla="*/ 6 h 14"/>
                <a:gd name="T8" fmla="*/ 0 w 14"/>
                <a:gd name="T9" fmla="*/ 10 h 14"/>
                <a:gd name="T10" fmla="*/ 4 w 14"/>
                <a:gd name="T11" fmla="*/ 14 h 14"/>
                <a:gd name="T12" fmla="*/ 10 w 14"/>
                <a:gd name="T13" fmla="*/ 14 h 14"/>
                <a:gd name="T14" fmla="*/ 14 w 14"/>
                <a:gd name="T15" fmla="*/ 10 h 14"/>
                <a:gd name="T16" fmla="*/ 14 w 14"/>
                <a:gd name="T17" fmla="*/ 5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7" y="0"/>
                    <a:pt x="5" y="2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1447800" y="4479926"/>
              <a:ext cx="66675" cy="28575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1331913" y="4479926"/>
              <a:ext cx="69850" cy="28575"/>
            </a:xfrm>
            <a:custGeom>
              <a:avLst/>
              <a:gdLst>
                <a:gd name="T0" fmla="*/ 14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4 w 19"/>
                <a:gd name="T9" fmla="*/ 8 h 8"/>
                <a:gd name="T10" fmla="*/ 19 w 19"/>
                <a:gd name="T11" fmla="*/ 4 h 8"/>
                <a:gd name="T12" fmla="*/ 1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560513" y="4479926"/>
              <a:ext cx="71438" cy="28575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1331913" y="3844926"/>
              <a:ext cx="641350" cy="574675"/>
            </a:xfrm>
            <a:custGeom>
              <a:avLst/>
              <a:gdLst>
                <a:gd name="T0" fmla="*/ 164 w 171"/>
                <a:gd name="T1" fmla="*/ 0 h 153"/>
                <a:gd name="T2" fmla="*/ 15 w 171"/>
                <a:gd name="T3" fmla="*/ 0 h 153"/>
                <a:gd name="T4" fmla="*/ 8 w 171"/>
                <a:gd name="T5" fmla="*/ 7 h 153"/>
                <a:gd name="T6" fmla="*/ 8 w 171"/>
                <a:gd name="T7" fmla="*/ 82 h 153"/>
                <a:gd name="T8" fmla="*/ 4 w 171"/>
                <a:gd name="T9" fmla="*/ 82 h 153"/>
                <a:gd name="T10" fmla="*/ 0 w 171"/>
                <a:gd name="T11" fmla="*/ 86 h 153"/>
                <a:gd name="T12" fmla="*/ 4 w 171"/>
                <a:gd name="T13" fmla="*/ 90 h 153"/>
                <a:gd name="T14" fmla="*/ 8 w 171"/>
                <a:gd name="T15" fmla="*/ 90 h 153"/>
                <a:gd name="T16" fmla="*/ 8 w 171"/>
                <a:gd name="T17" fmla="*/ 131 h 153"/>
                <a:gd name="T18" fmla="*/ 15 w 171"/>
                <a:gd name="T19" fmla="*/ 138 h 153"/>
                <a:gd name="T20" fmla="*/ 98 w 171"/>
                <a:gd name="T21" fmla="*/ 138 h 153"/>
                <a:gd name="T22" fmla="*/ 97 w 171"/>
                <a:gd name="T23" fmla="*/ 139 h 153"/>
                <a:gd name="T24" fmla="*/ 97 w 171"/>
                <a:gd name="T25" fmla="*/ 149 h 153"/>
                <a:gd name="T26" fmla="*/ 102 w 171"/>
                <a:gd name="T27" fmla="*/ 153 h 153"/>
                <a:gd name="T28" fmla="*/ 106 w 171"/>
                <a:gd name="T29" fmla="*/ 149 h 153"/>
                <a:gd name="T30" fmla="*/ 106 w 171"/>
                <a:gd name="T31" fmla="*/ 139 h 153"/>
                <a:gd name="T32" fmla="*/ 105 w 171"/>
                <a:gd name="T33" fmla="*/ 138 h 153"/>
                <a:gd name="T34" fmla="*/ 164 w 171"/>
                <a:gd name="T35" fmla="*/ 138 h 153"/>
                <a:gd name="T36" fmla="*/ 171 w 171"/>
                <a:gd name="T37" fmla="*/ 131 h 153"/>
                <a:gd name="T38" fmla="*/ 171 w 171"/>
                <a:gd name="T39" fmla="*/ 7 h 153"/>
                <a:gd name="T40" fmla="*/ 164 w 171"/>
                <a:gd name="T41" fmla="*/ 0 h 153"/>
                <a:gd name="T42" fmla="*/ 157 w 171"/>
                <a:gd name="T43" fmla="*/ 124 h 153"/>
                <a:gd name="T44" fmla="*/ 22 w 171"/>
                <a:gd name="T45" fmla="*/ 124 h 153"/>
                <a:gd name="T46" fmla="*/ 22 w 171"/>
                <a:gd name="T47" fmla="*/ 14 h 153"/>
                <a:gd name="T48" fmla="*/ 157 w 171"/>
                <a:gd name="T49" fmla="*/ 14 h 153"/>
                <a:gd name="T50" fmla="*/ 157 w 171"/>
                <a:gd name="T51" fmla="*/ 12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153">
                  <a:moveTo>
                    <a:pt x="16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3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6"/>
                  </a:cubicBezTo>
                  <a:cubicBezTo>
                    <a:pt x="0" y="88"/>
                    <a:pt x="2" y="90"/>
                    <a:pt x="4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4"/>
                    <a:pt x="11" y="138"/>
                    <a:pt x="15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7" y="139"/>
                    <a:pt x="97" y="13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51"/>
                    <a:pt x="99" y="153"/>
                    <a:pt x="102" y="153"/>
                  </a:cubicBezTo>
                  <a:cubicBezTo>
                    <a:pt x="104" y="153"/>
                    <a:pt x="106" y="151"/>
                    <a:pt x="106" y="14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8"/>
                    <a:pt x="105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8" y="138"/>
                    <a:pt x="171" y="134"/>
                    <a:pt x="171" y="131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  <a:moveTo>
                    <a:pt x="157" y="124"/>
                  </a:moveTo>
                  <a:cubicBezTo>
                    <a:pt x="22" y="124"/>
                    <a:pt x="22" y="124"/>
                    <a:pt x="22" y="12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484313" y="4035426"/>
              <a:ext cx="214313" cy="206375"/>
            </a:xfrm>
            <a:custGeom>
              <a:avLst/>
              <a:gdLst>
                <a:gd name="T0" fmla="*/ 3 w 57"/>
                <a:gd name="T1" fmla="*/ 55 h 55"/>
                <a:gd name="T2" fmla="*/ 38 w 57"/>
                <a:gd name="T3" fmla="*/ 50 h 55"/>
                <a:gd name="T4" fmla="*/ 40 w 57"/>
                <a:gd name="T5" fmla="*/ 48 h 55"/>
                <a:gd name="T6" fmla="*/ 39 w 57"/>
                <a:gd name="T7" fmla="*/ 45 h 55"/>
                <a:gd name="T8" fmla="*/ 30 w 57"/>
                <a:gd name="T9" fmla="*/ 34 h 55"/>
                <a:gd name="T10" fmla="*/ 54 w 57"/>
                <a:gd name="T11" fmla="*/ 11 h 55"/>
                <a:gd name="T12" fmla="*/ 54 w 57"/>
                <a:gd name="T13" fmla="*/ 2 h 55"/>
                <a:gd name="T14" fmla="*/ 49 w 57"/>
                <a:gd name="T15" fmla="*/ 0 h 55"/>
                <a:gd name="T16" fmla="*/ 46 w 57"/>
                <a:gd name="T17" fmla="*/ 2 h 55"/>
                <a:gd name="T18" fmla="*/ 21 w 57"/>
                <a:gd name="T19" fmla="*/ 26 h 55"/>
                <a:gd name="T20" fmla="*/ 11 w 57"/>
                <a:gd name="T21" fmla="*/ 15 h 55"/>
                <a:gd name="T22" fmla="*/ 9 w 57"/>
                <a:gd name="T23" fmla="*/ 14 h 55"/>
                <a:gd name="T24" fmla="*/ 8 w 57"/>
                <a:gd name="T25" fmla="*/ 15 h 55"/>
                <a:gd name="T26" fmla="*/ 6 w 57"/>
                <a:gd name="T27" fmla="*/ 17 h 55"/>
                <a:gd name="T28" fmla="*/ 0 w 57"/>
                <a:gd name="T29" fmla="*/ 51 h 55"/>
                <a:gd name="T30" fmla="*/ 1 w 57"/>
                <a:gd name="T31" fmla="*/ 54 h 55"/>
                <a:gd name="T32" fmla="*/ 3 w 57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5">
                  <a:moveTo>
                    <a:pt x="3" y="55"/>
                  </a:move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0" y="49"/>
                    <a:pt x="40" y="48"/>
                  </a:cubicBezTo>
                  <a:cubicBezTo>
                    <a:pt x="41" y="47"/>
                    <a:pt x="40" y="45"/>
                    <a:pt x="3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7" y="8"/>
                    <a:pt x="57" y="4"/>
                    <a:pt x="54" y="2"/>
                  </a:cubicBezTo>
                  <a:cubicBezTo>
                    <a:pt x="53" y="1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4"/>
                    <a:pt x="3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1968884" y="4743450"/>
            <a:ext cx="608974" cy="608974"/>
          </a:xfrm>
          <a:custGeom>
            <a:avLst/>
            <a:gdLst>
              <a:gd name="T0" fmla="*/ 169 w 197"/>
              <a:gd name="T1" fmla="*/ 83 h 197"/>
              <a:gd name="T2" fmla="*/ 180 w 197"/>
              <a:gd name="T3" fmla="*/ 64 h 197"/>
              <a:gd name="T4" fmla="*/ 169 w 197"/>
              <a:gd name="T5" fmla="*/ 45 h 197"/>
              <a:gd name="T6" fmla="*/ 147 w 197"/>
              <a:gd name="T7" fmla="*/ 45 h 197"/>
              <a:gd name="T8" fmla="*/ 148 w 197"/>
              <a:gd name="T9" fmla="*/ 13 h 197"/>
              <a:gd name="T10" fmla="*/ 121 w 197"/>
              <a:gd name="T11" fmla="*/ 30 h 197"/>
              <a:gd name="T12" fmla="*/ 109 w 197"/>
              <a:gd name="T13" fmla="*/ 11 h 197"/>
              <a:gd name="T14" fmla="*/ 88 w 197"/>
              <a:gd name="T15" fmla="*/ 11 h 197"/>
              <a:gd name="T16" fmla="*/ 76 w 197"/>
              <a:gd name="T17" fmla="*/ 30 h 197"/>
              <a:gd name="T18" fmla="*/ 49 w 197"/>
              <a:gd name="T19" fmla="*/ 13 h 197"/>
              <a:gd name="T20" fmla="*/ 50 w 197"/>
              <a:gd name="T21" fmla="*/ 45 h 197"/>
              <a:gd name="T22" fmla="*/ 27 w 197"/>
              <a:gd name="T23" fmla="*/ 45 h 197"/>
              <a:gd name="T24" fmla="*/ 17 w 197"/>
              <a:gd name="T25" fmla="*/ 64 h 197"/>
              <a:gd name="T26" fmla="*/ 28 w 197"/>
              <a:gd name="T27" fmla="*/ 83 h 197"/>
              <a:gd name="T28" fmla="*/ 0 w 197"/>
              <a:gd name="T29" fmla="*/ 99 h 197"/>
              <a:gd name="T30" fmla="*/ 28 w 197"/>
              <a:gd name="T31" fmla="*/ 114 h 197"/>
              <a:gd name="T32" fmla="*/ 17 w 197"/>
              <a:gd name="T33" fmla="*/ 133 h 197"/>
              <a:gd name="T34" fmla="*/ 27 w 197"/>
              <a:gd name="T35" fmla="*/ 152 h 197"/>
              <a:gd name="T36" fmla="*/ 50 w 197"/>
              <a:gd name="T37" fmla="*/ 152 h 197"/>
              <a:gd name="T38" fmla="*/ 49 w 197"/>
              <a:gd name="T39" fmla="*/ 184 h 197"/>
              <a:gd name="T40" fmla="*/ 76 w 197"/>
              <a:gd name="T41" fmla="*/ 167 h 197"/>
              <a:gd name="T42" fmla="*/ 88 w 197"/>
              <a:gd name="T43" fmla="*/ 186 h 197"/>
              <a:gd name="T44" fmla="*/ 109 w 197"/>
              <a:gd name="T45" fmla="*/ 186 h 197"/>
              <a:gd name="T46" fmla="*/ 121 w 197"/>
              <a:gd name="T47" fmla="*/ 167 h 197"/>
              <a:gd name="T48" fmla="*/ 148 w 197"/>
              <a:gd name="T49" fmla="*/ 184 h 197"/>
              <a:gd name="T50" fmla="*/ 147 w 197"/>
              <a:gd name="T51" fmla="*/ 152 h 197"/>
              <a:gd name="T52" fmla="*/ 169 w 197"/>
              <a:gd name="T53" fmla="*/ 152 h 197"/>
              <a:gd name="T54" fmla="*/ 180 w 197"/>
              <a:gd name="T55" fmla="*/ 133 h 197"/>
              <a:gd name="T56" fmla="*/ 169 w 197"/>
              <a:gd name="T57" fmla="*/ 114 h 197"/>
              <a:gd name="T58" fmla="*/ 197 w 197"/>
              <a:gd name="T59" fmla="*/ 99 h 197"/>
              <a:gd name="T60" fmla="*/ 98 w 197"/>
              <a:gd name="T61" fmla="*/ 128 h 197"/>
              <a:gd name="T62" fmla="*/ 98 w 197"/>
              <a:gd name="T63" fmla="*/ 69 h 197"/>
              <a:gd name="T64" fmla="*/ 98 w 197"/>
              <a:gd name="T65" fmla="*/ 1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7">
                <a:moveTo>
                  <a:pt x="186" y="88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1"/>
                  <a:pt x="168" y="79"/>
                  <a:pt x="167" y="76"/>
                </a:cubicBezTo>
                <a:cubicBezTo>
                  <a:pt x="180" y="64"/>
                  <a:pt x="180" y="64"/>
                  <a:pt x="180" y="64"/>
                </a:cubicBezTo>
                <a:cubicBezTo>
                  <a:pt x="184" y="59"/>
                  <a:pt x="186" y="54"/>
                  <a:pt x="184" y="49"/>
                </a:cubicBezTo>
                <a:cubicBezTo>
                  <a:pt x="181" y="44"/>
                  <a:pt x="175" y="44"/>
                  <a:pt x="169" y="45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0" y="48"/>
                  <a:pt x="148" y="47"/>
                  <a:pt x="147" y="45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53" y="22"/>
                  <a:pt x="153" y="16"/>
                  <a:pt x="148" y="13"/>
                </a:cubicBezTo>
                <a:cubicBezTo>
                  <a:pt x="143" y="10"/>
                  <a:pt x="137" y="13"/>
                  <a:pt x="133" y="17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18" y="29"/>
                  <a:pt x="116" y="29"/>
                  <a:pt x="113" y="28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7" y="5"/>
                  <a:pt x="104" y="0"/>
                  <a:pt x="98" y="0"/>
                </a:cubicBezTo>
                <a:cubicBezTo>
                  <a:pt x="93" y="0"/>
                  <a:pt x="89" y="5"/>
                  <a:pt x="88" y="11"/>
                </a:cubicBezTo>
                <a:cubicBezTo>
                  <a:pt x="83" y="28"/>
                  <a:pt x="83" y="28"/>
                  <a:pt x="83" y="28"/>
                </a:cubicBezTo>
                <a:cubicBezTo>
                  <a:pt x="81" y="28"/>
                  <a:pt x="78" y="29"/>
                  <a:pt x="76" y="30"/>
                </a:cubicBezTo>
                <a:cubicBezTo>
                  <a:pt x="63" y="17"/>
                  <a:pt x="63" y="17"/>
                  <a:pt x="63" y="17"/>
                </a:cubicBezTo>
                <a:cubicBezTo>
                  <a:pt x="59" y="13"/>
                  <a:pt x="54" y="10"/>
                  <a:pt x="49" y="13"/>
                </a:cubicBezTo>
                <a:cubicBezTo>
                  <a:pt x="44" y="16"/>
                  <a:pt x="44" y="22"/>
                  <a:pt x="45" y="28"/>
                </a:cubicBezTo>
                <a:cubicBezTo>
                  <a:pt x="50" y="45"/>
                  <a:pt x="50" y="45"/>
                  <a:pt x="50" y="45"/>
                </a:cubicBezTo>
                <a:cubicBezTo>
                  <a:pt x="48" y="47"/>
                  <a:pt x="46" y="48"/>
                  <a:pt x="45" y="50"/>
                </a:cubicBezTo>
                <a:cubicBezTo>
                  <a:pt x="27" y="45"/>
                  <a:pt x="27" y="45"/>
                  <a:pt x="27" y="45"/>
                </a:cubicBezTo>
                <a:cubicBezTo>
                  <a:pt x="21" y="44"/>
                  <a:pt x="16" y="44"/>
                  <a:pt x="13" y="49"/>
                </a:cubicBezTo>
                <a:cubicBezTo>
                  <a:pt x="10" y="54"/>
                  <a:pt x="13" y="59"/>
                  <a:pt x="17" y="64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9"/>
                  <a:pt x="28" y="81"/>
                  <a:pt x="28" y="83"/>
                </a:cubicBezTo>
                <a:cubicBezTo>
                  <a:pt x="10" y="88"/>
                  <a:pt x="10" y="88"/>
                  <a:pt x="10" y="88"/>
                </a:cubicBezTo>
                <a:cubicBezTo>
                  <a:pt x="5" y="90"/>
                  <a:pt x="0" y="93"/>
                  <a:pt x="0" y="99"/>
                </a:cubicBezTo>
                <a:cubicBezTo>
                  <a:pt x="0" y="104"/>
                  <a:pt x="5" y="107"/>
                  <a:pt x="10" y="109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6"/>
                  <a:pt x="29" y="118"/>
                  <a:pt x="30" y="12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8"/>
                  <a:pt x="10" y="143"/>
                  <a:pt x="13" y="148"/>
                </a:cubicBezTo>
                <a:cubicBezTo>
                  <a:pt x="16" y="153"/>
                  <a:pt x="22" y="153"/>
                  <a:pt x="27" y="152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6" y="149"/>
                  <a:pt x="48" y="150"/>
                  <a:pt x="50" y="152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5"/>
                  <a:pt x="44" y="181"/>
                  <a:pt x="49" y="184"/>
                </a:cubicBezTo>
                <a:cubicBezTo>
                  <a:pt x="54" y="187"/>
                  <a:pt x="59" y="184"/>
                  <a:pt x="63" y="180"/>
                </a:cubicBezTo>
                <a:cubicBezTo>
                  <a:pt x="76" y="167"/>
                  <a:pt x="76" y="167"/>
                  <a:pt x="76" y="167"/>
                </a:cubicBezTo>
                <a:cubicBezTo>
                  <a:pt x="78" y="168"/>
                  <a:pt x="81" y="169"/>
                  <a:pt x="83" y="16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0" y="192"/>
                  <a:pt x="93" y="197"/>
                  <a:pt x="98" y="197"/>
                </a:cubicBezTo>
                <a:cubicBezTo>
                  <a:pt x="104" y="197"/>
                  <a:pt x="107" y="192"/>
                  <a:pt x="109" y="186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6" y="169"/>
                  <a:pt x="118" y="168"/>
                  <a:pt x="121" y="167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8" y="184"/>
                  <a:pt x="143" y="187"/>
                  <a:pt x="148" y="184"/>
                </a:cubicBezTo>
                <a:cubicBezTo>
                  <a:pt x="153" y="181"/>
                  <a:pt x="153" y="175"/>
                  <a:pt x="151" y="169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48" y="150"/>
                  <a:pt x="150" y="149"/>
                  <a:pt x="152" y="147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175" y="153"/>
                  <a:pt x="181" y="153"/>
                  <a:pt x="184" y="148"/>
                </a:cubicBezTo>
                <a:cubicBezTo>
                  <a:pt x="186" y="143"/>
                  <a:pt x="184" y="138"/>
                  <a:pt x="180" y="133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8" y="118"/>
                  <a:pt x="168" y="116"/>
                  <a:pt x="169" y="114"/>
                </a:cubicBezTo>
                <a:cubicBezTo>
                  <a:pt x="186" y="109"/>
                  <a:pt x="186" y="109"/>
                  <a:pt x="186" y="109"/>
                </a:cubicBezTo>
                <a:cubicBezTo>
                  <a:pt x="192" y="107"/>
                  <a:pt x="197" y="104"/>
                  <a:pt x="197" y="99"/>
                </a:cubicBezTo>
                <a:cubicBezTo>
                  <a:pt x="197" y="93"/>
                  <a:pt x="192" y="90"/>
                  <a:pt x="186" y="88"/>
                </a:cubicBezTo>
                <a:close/>
                <a:moveTo>
                  <a:pt x="98" y="128"/>
                </a:moveTo>
                <a:cubicBezTo>
                  <a:pt x="82" y="128"/>
                  <a:pt x="68" y="115"/>
                  <a:pt x="68" y="99"/>
                </a:cubicBezTo>
                <a:cubicBezTo>
                  <a:pt x="68" y="82"/>
                  <a:pt x="82" y="69"/>
                  <a:pt x="98" y="69"/>
                </a:cubicBezTo>
                <a:cubicBezTo>
                  <a:pt x="115" y="69"/>
                  <a:pt x="128" y="82"/>
                  <a:pt x="128" y="99"/>
                </a:cubicBezTo>
                <a:cubicBezTo>
                  <a:pt x="128" y="115"/>
                  <a:pt x="115" y="128"/>
                  <a:pt x="98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5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8731180" y="1885949"/>
            <a:ext cx="2209001" cy="1077233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3642916" y="1409822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6243141" y="1638011"/>
            <a:ext cx="2717430" cy="1325172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4250" y="2277312"/>
            <a:ext cx="1858554" cy="489879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微软雅黑"/>
              </a:rPr>
              <a:t>岗位介绍</a:t>
            </a:r>
            <a:endParaRPr lang="zh-CN" altLang="en-US" sz="3200" b="1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5596" y="2963182"/>
            <a:ext cx="2628562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部门：</a:t>
            </a:r>
            <a:endParaRPr lang="en-US" altLang="zh-CN" sz="1600" b="1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       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安全中心数据挖掘组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主要工作：</a:t>
            </a:r>
            <a:endParaRPr lang="en-US" altLang="zh-CN" sz="1600" b="1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      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负责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CC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直播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用户模块相关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业务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37255" y="2153532"/>
            <a:ext cx="1136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FFFF"/>
                </a:solidFill>
                <a:latin typeface="微软雅黑"/>
              </a:rPr>
              <a:t>50%</a:t>
            </a:r>
            <a:endParaRPr lang="zh-CN" altLang="en-US" sz="36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6023" y="2187000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微软雅黑"/>
              </a:rPr>
              <a:t>3</a:t>
            </a:r>
            <a:r>
              <a:rPr lang="en-US" altLang="zh-CN" sz="3200" dirty="0" smtClean="0">
                <a:solidFill>
                  <a:srgbClr val="FFFFFF"/>
                </a:solidFill>
                <a:latin typeface="微软雅黑"/>
              </a:rPr>
              <a:t>0%</a:t>
            </a:r>
            <a:endParaRPr lang="zh-CN" altLang="en-US" sz="3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16995" y="2215087"/>
            <a:ext cx="923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FFFF"/>
                </a:solidFill>
                <a:latin typeface="微软雅黑"/>
              </a:rPr>
              <a:t>20%</a:t>
            </a:r>
            <a:endParaRPr lang="zh-CN" altLang="en-US" sz="28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576464" y="3131471"/>
            <a:ext cx="201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</a:rPr>
              <a:t>开发类</a:t>
            </a:r>
            <a:endParaRPr lang="zh-CN" altLang="en-US" sz="2000" b="1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76464" y="3706894"/>
            <a:ext cx="2522589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开播通知评估模块开发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（计算平台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每日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推送消息与各主播开播通知接收相关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KPI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）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用户登录与在线模块改版与优化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（优化结构，新增开播方式与终端类型，提高代码容错等）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CC</a:t>
            </a: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月报脚本开发与固化</a:t>
            </a:r>
            <a:endParaRPr lang="zh-CN" altLang="en-US" sz="1600" b="1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6217330" y="3120709"/>
            <a:ext cx="201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</a:rPr>
              <a:t>分析类</a:t>
            </a:r>
            <a:endParaRPr lang="zh-CN" altLang="en-US" sz="2000" b="1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67921" y="3664247"/>
            <a:ext cx="2587263" cy="304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CC</a:t>
            </a: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各终端分享功能分析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（分析用户使用规律，提出改进建议）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CC</a:t>
            </a: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月报用户横向分析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（登录、在线、留存，观看时长、活跃分布、付费转化、终端流转，模板交叉等）</a:t>
            </a:r>
            <a:endParaRPr lang="en-US" altLang="zh-CN" sz="1600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月报图表自动化</a:t>
            </a:r>
            <a:endParaRPr lang="en-US" altLang="zh-CN" sz="1600" b="1" dirty="0" smtClean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655184" y="3105404"/>
            <a:ext cx="201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</a:rPr>
              <a:t>需求</a:t>
            </a:r>
            <a:r>
              <a:rPr lang="zh-CN" altLang="en-US" sz="20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</a:rPr>
              <a:t>单</a:t>
            </a:r>
            <a:endParaRPr lang="zh-CN" altLang="en-US" sz="2000" b="1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90510" y="3711492"/>
            <a:ext cx="244727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Open Sans" panose="020B0606030504020204" pitchFamily="34" charset="0"/>
              </a:rPr>
              <a:t>独立完成策划、产所提的统计或分析需求，并提供相应改进建议。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9964" y="597630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rgbClr val="229BBF"/>
                </a:solidFill>
                <a:latin typeface="微软雅黑"/>
                <a:cs typeface="Segoe UI" pitchFamily="34" charset="0"/>
              </a:rPr>
              <a:t>成长收获</a:t>
            </a:r>
            <a:endParaRPr lang="zh-CN" altLang="en-US" sz="6600" dirty="0">
              <a:solidFill>
                <a:srgbClr val="229BBF"/>
              </a:solidFill>
              <a:latin typeface="微软雅黑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KSO_Shape"/>
          <p:cNvSpPr/>
          <p:nvPr/>
        </p:nvSpPr>
        <p:spPr>
          <a:xfrm rot="10800000">
            <a:off x="8231119" y="2540728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KSO_Shape"/>
          <p:cNvSpPr/>
          <p:nvPr/>
        </p:nvSpPr>
        <p:spPr>
          <a:xfrm rot="10800000">
            <a:off x="3126377" y="2281896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F542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5743080" y="2344641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680" y="2039928"/>
            <a:ext cx="1306420" cy="322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9890" y="2433707"/>
            <a:ext cx="1972344" cy="272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193" y="3025606"/>
            <a:ext cx="1055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2845" y="3056385"/>
            <a:ext cx="957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63%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63917" y="3089949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42%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22049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20491" y="4411528"/>
            <a:ext cx="252258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5829466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9466" y="4411528"/>
            <a:ext cx="240165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43844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38442" y="4411528"/>
            <a:ext cx="2447274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446093" y="2110876"/>
            <a:ext cx="2477875" cy="1529830"/>
            <a:chOff x="7544774" y="2031231"/>
            <a:chExt cx="3178962" cy="1529830"/>
          </a:xfrm>
        </p:grpSpPr>
        <p:sp>
          <p:nvSpPr>
            <p:cNvPr id="9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44774" y="2330147"/>
              <a:ext cx="3178962" cy="1230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77641" y="2110876"/>
            <a:ext cx="2477875" cy="1529830"/>
            <a:chOff x="7544774" y="2031231"/>
            <a:chExt cx="3178962" cy="1529830"/>
          </a:xfrm>
        </p:grpSpPr>
        <p:sp>
          <p:nvSpPr>
            <p:cNvPr id="12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44774" y="2330147"/>
              <a:ext cx="3178962" cy="1230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70155" y="4020108"/>
            <a:ext cx="2477875" cy="1529830"/>
            <a:chOff x="7544774" y="2031231"/>
            <a:chExt cx="3178962" cy="1529830"/>
          </a:xfrm>
        </p:grpSpPr>
        <p:sp>
          <p:nvSpPr>
            <p:cNvPr id="15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544774" y="2330147"/>
              <a:ext cx="3178962" cy="1230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89889" y="4020108"/>
            <a:ext cx="2477875" cy="1529830"/>
            <a:chOff x="7544774" y="2031231"/>
            <a:chExt cx="3178962" cy="1529830"/>
          </a:xfrm>
        </p:grpSpPr>
        <p:sp>
          <p:nvSpPr>
            <p:cNvPr id="18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44774" y="2330147"/>
              <a:ext cx="3178962" cy="1230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”。李益达是个逗比。更多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8005467" y="2409792"/>
            <a:ext cx="490674" cy="481197"/>
          </a:xfrm>
          <a:custGeom>
            <a:avLst/>
            <a:gdLst>
              <a:gd name="T0" fmla="*/ 197 w 197"/>
              <a:gd name="T1" fmla="*/ 75 h 193"/>
              <a:gd name="T2" fmla="*/ 195 w 197"/>
              <a:gd name="T3" fmla="*/ 69 h 193"/>
              <a:gd name="T4" fmla="*/ 103 w 197"/>
              <a:gd name="T5" fmla="*/ 2 h 193"/>
              <a:gd name="T6" fmla="*/ 95 w 197"/>
              <a:gd name="T7" fmla="*/ 2 h 193"/>
              <a:gd name="T8" fmla="*/ 3 w 197"/>
              <a:gd name="T9" fmla="*/ 69 h 193"/>
              <a:gd name="T10" fmla="*/ 0 w 197"/>
              <a:gd name="T11" fmla="*/ 75 h 193"/>
              <a:gd name="T12" fmla="*/ 0 w 197"/>
              <a:gd name="T13" fmla="*/ 187 h 193"/>
              <a:gd name="T14" fmla="*/ 7 w 197"/>
              <a:gd name="T15" fmla="*/ 193 h 193"/>
              <a:gd name="T16" fmla="*/ 191 w 197"/>
              <a:gd name="T17" fmla="*/ 193 h 193"/>
              <a:gd name="T18" fmla="*/ 195 w 197"/>
              <a:gd name="T19" fmla="*/ 191 h 193"/>
              <a:gd name="T20" fmla="*/ 197 w 197"/>
              <a:gd name="T21" fmla="*/ 187 h 193"/>
              <a:gd name="T22" fmla="*/ 197 w 197"/>
              <a:gd name="T23" fmla="*/ 75 h 193"/>
              <a:gd name="T24" fmla="*/ 99 w 197"/>
              <a:gd name="T25" fmla="*/ 16 h 193"/>
              <a:gd name="T26" fmla="*/ 184 w 197"/>
              <a:gd name="T27" fmla="*/ 78 h 193"/>
              <a:gd name="T28" fmla="*/ 184 w 197"/>
              <a:gd name="T29" fmla="*/ 87 h 193"/>
              <a:gd name="T30" fmla="*/ 125 w 197"/>
              <a:gd name="T31" fmla="*/ 129 h 193"/>
              <a:gd name="T32" fmla="*/ 172 w 197"/>
              <a:gd name="T33" fmla="*/ 158 h 193"/>
              <a:gd name="T34" fmla="*/ 174 w 197"/>
              <a:gd name="T35" fmla="*/ 168 h 193"/>
              <a:gd name="T36" fmla="*/ 168 w 197"/>
              <a:gd name="T37" fmla="*/ 171 h 193"/>
              <a:gd name="T38" fmla="*/ 165 w 197"/>
              <a:gd name="T39" fmla="*/ 170 h 193"/>
              <a:gd name="T40" fmla="*/ 99 w 197"/>
              <a:gd name="T41" fmla="*/ 129 h 193"/>
              <a:gd name="T42" fmla="*/ 33 w 197"/>
              <a:gd name="T43" fmla="*/ 170 h 193"/>
              <a:gd name="T44" fmla="*/ 29 w 197"/>
              <a:gd name="T45" fmla="*/ 171 h 193"/>
              <a:gd name="T46" fmla="*/ 24 w 197"/>
              <a:gd name="T47" fmla="*/ 168 h 193"/>
              <a:gd name="T48" fmla="*/ 26 w 197"/>
              <a:gd name="T49" fmla="*/ 158 h 193"/>
              <a:gd name="T50" fmla="*/ 72 w 197"/>
              <a:gd name="T51" fmla="*/ 129 h 193"/>
              <a:gd name="T52" fmla="*/ 14 w 197"/>
              <a:gd name="T53" fmla="*/ 87 h 193"/>
              <a:gd name="T54" fmla="*/ 14 w 197"/>
              <a:gd name="T55" fmla="*/ 78 h 193"/>
              <a:gd name="T56" fmla="*/ 99 w 197"/>
              <a:gd name="T57" fmla="*/ 1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7" h="193">
                <a:moveTo>
                  <a:pt x="197" y="75"/>
                </a:moveTo>
                <a:cubicBezTo>
                  <a:pt x="197" y="73"/>
                  <a:pt x="196" y="71"/>
                  <a:pt x="195" y="6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0" y="0"/>
                  <a:pt x="97" y="0"/>
                  <a:pt x="95" y="2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3" y="193"/>
                  <a:pt x="7" y="193"/>
                </a:cubicBezTo>
                <a:cubicBezTo>
                  <a:pt x="191" y="193"/>
                  <a:pt x="191" y="193"/>
                  <a:pt x="191" y="193"/>
                </a:cubicBezTo>
                <a:cubicBezTo>
                  <a:pt x="192" y="193"/>
                  <a:pt x="194" y="193"/>
                  <a:pt x="195" y="191"/>
                </a:cubicBezTo>
                <a:cubicBezTo>
                  <a:pt x="197" y="190"/>
                  <a:pt x="197" y="188"/>
                  <a:pt x="197" y="187"/>
                </a:cubicBezTo>
                <a:lnTo>
                  <a:pt x="197" y="75"/>
                </a:lnTo>
                <a:close/>
                <a:moveTo>
                  <a:pt x="99" y="16"/>
                </a:moveTo>
                <a:cubicBezTo>
                  <a:pt x="184" y="78"/>
                  <a:pt x="184" y="78"/>
                  <a:pt x="184" y="78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5" y="160"/>
                  <a:pt x="176" y="165"/>
                  <a:pt x="174" y="168"/>
                </a:cubicBezTo>
                <a:cubicBezTo>
                  <a:pt x="173" y="170"/>
                  <a:pt x="171" y="171"/>
                  <a:pt x="168" y="171"/>
                </a:cubicBezTo>
                <a:cubicBezTo>
                  <a:pt x="167" y="171"/>
                  <a:pt x="166" y="171"/>
                  <a:pt x="165" y="17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33" y="170"/>
                  <a:pt x="33" y="170"/>
                  <a:pt x="33" y="170"/>
                </a:cubicBezTo>
                <a:cubicBezTo>
                  <a:pt x="32" y="171"/>
                  <a:pt x="31" y="171"/>
                  <a:pt x="29" y="171"/>
                </a:cubicBezTo>
                <a:cubicBezTo>
                  <a:pt x="27" y="171"/>
                  <a:pt x="25" y="170"/>
                  <a:pt x="24" y="168"/>
                </a:cubicBezTo>
                <a:cubicBezTo>
                  <a:pt x="22" y="165"/>
                  <a:pt x="22" y="160"/>
                  <a:pt x="26" y="158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78"/>
                  <a:pt x="14" y="78"/>
                  <a:pt x="14" y="78"/>
                </a:cubicBezTo>
                <a:lnTo>
                  <a:pt x="99" y="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Freeform 9"/>
          <p:cNvSpPr>
            <a:spLocks noEditPoints="1"/>
          </p:cNvSpPr>
          <p:nvPr/>
        </p:nvSpPr>
        <p:spPr bwMode="auto">
          <a:xfrm>
            <a:off x="4771481" y="4311453"/>
            <a:ext cx="612489" cy="507150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Star"/>
          <p:cNvSpPr>
            <a:spLocks noChangeAspect="1" noEditPoints="1"/>
          </p:cNvSpPr>
          <p:nvPr/>
        </p:nvSpPr>
        <p:spPr bwMode="auto">
          <a:xfrm>
            <a:off x="4736566" y="2340610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rgbClr val="F5425E"/>
          </a:solidFill>
          <a:ln w="0">
            <a:solidFill>
              <a:srgbClr val="F5425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23" name="Freeform 55"/>
          <p:cNvSpPr>
            <a:spLocks noEditPoints="1"/>
          </p:cNvSpPr>
          <p:nvPr/>
        </p:nvSpPr>
        <p:spPr bwMode="auto">
          <a:xfrm>
            <a:off x="7995279" y="4257477"/>
            <a:ext cx="511050" cy="561126"/>
          </a:xfrm>
          <a:custGeom>
            <a:avLst/>
            <a:gdLst>
              <a:gd name="T0" fmla="*/ 275 w 579"/>
              <a:gd name="T1" fmla="*/ 343 h 665"/>
              <a:gd name="T2" fmla="*/ 263 w 579"/>
              <a:gd name="T3" fmla="*/ 336 h 665"/>
              <a:gd name="T4" fmla="*/ 263 w 579"/>
              <a:gd name="T5" fmla="*/ 336 h 665"/>
              <a:gd name="T6" fmla="*/ 0 w 579"/>
              <a:gd name="T7" fmla="*/ 184 h 665"/>
              <a:gd name="T8" fmla="*/ 0 w 579"/>
              <a:gd name="T9" fmla="*/ 184 h 665"/>
              <a:gd name="T10" fmla="*/ 0 w 579"/>
              <a:gd name="T11" fmla="*/ 248 h 665"/>
              <a:gd name="T12" fmla="*/ 0 w 579"/>
              <a:gd name="T13" fmla="*/ 297 h 665"/>
              <a:gd name="T14" fmla="*/ 0 w 579"/>
              <a:gd name="T15" fmla="*/ 489 h 665"/>
              <a:gd name="T16" fmla="*/ 0 w 579"/>
              <a:gd name="T17" fmla="*/ 503 h 665"/>
              <a:gd name="T18" fmla="*/ 0 w 579"/>
              <a:gd name="T19" fmla="*/ 503 h 665"/>
              <a:gd name="T20" fmla="*/ 11 w 579"/>
              <a:gd name="T21" fmla="*/ 510 h 665"/>
              <a:gd name="T22" fmla="*/ 277 w 579"/>
              <a:gd name="T23" fmla="*/ 663 h 665"/>
              <a:gd name="T24" fmla="*/ 277 w 579"/>
              <a:gd name="T25" fmla="*/ 663 h 665"/>
              <a:gd name="T26" fmla="*/ 277 w 579"/>
              <a:gd name="T27" fmla="*/ 663 h 665"/>
              <a:gd name="T28" fmla="*/ 277 w 579"/>
              <a:gd name="T29" fmla="*/ 504 h 665"/>
              <a:gd name="T30" fmla="*/ 277 w 579"/>
              <a:gd name="T31" fmla="*/ 354 h 665"/>
              <a:gd name="T32" fmla="*/ 277 w 579"/>
              <a:gd name="T33" fmla="*/ 354 h 665"/>
              <a:gd name="T34" fmla="*/ 277 w 579"/>
              <a:gd name="T35" fmla="*/ 354 h 665"/>
              <a:gd name="T36" fmla="*/ 278 w 579"/>
              <a:gd name="T37" fmla="*/ 344 h 665"/>
              <a:gd name="T38" fmla="*/ 278 w 579"/>
              <a:gd name="T39" fmla="*/ 344 h 665"/>
              <a:gd name="T40" fmla="*/ 278 w 579"/>
              <a:gd name="T41" fmla="*/ 344 h 665"/>
              <a:gd name="T42" fmla="*/ 275 w 579"/>
              <a:gd name="T43" fmla="*/ 343 h 665"/>
              <a:gd name="T44" fmla="*/ 578 w 579"/>
              <a:gd name="T45" fmla="*/ 183 h 665"/>
              <a:gd name="T46" fmla="*/ 486 w 579"/>
              <a:gd name="T47" fmla="*/ 237 h 665"/>
              <a:gd name="T48" fmla="*/ 314 w 579"/>
              <a:gd name="T49" fmla="*/ 337 h 665"/>
              <a:gd name="T50" fmla="*/ 303 w 579"/>
              <a:gd name="T51" fmla="*/ 344 h 665"/>
              <a:gd name="T52" fmla="*/ 303 w 579"/>
              <a:gd name="T53" fmla="*/ 344 h 665"/>
              <a:gd name="T54" fmla="*/ 303 w 579"/>
              <a:gd name="T55" fmla="*/ 352 h 665"/>
              <a:gd name="T56" fmla="*/ 303 w 579"/>
              <a:gd name="T57" fmla="*/ 357 h 665"/>
              <a:gd name="T58" fmla="*/ 302 w 579"/>
              <a:gd name="T59" fmla="*/ 662 h 665"/>
              <a:gd name="T60" fmla="*/ 302 w 579"/>
              <a:gd name="T61" fmla="*/ 662 h 665"/>
              <a:gd name="T62" fmla="*/ 302 w 579"/>
              <a:gd name="T63" fmla="*/ 665 h 665"/>
              <a:gd name="T64" fmla="*/ 302 w 579"/>
              <a:gd name="T65" fmla="*/ 665 h 665"/>
              <a:gd name="T66" fmla="*/ 579 w 579"/>
              <a:gd name="T67" fmla="*/ 504 h 665"/>
              <a:gd name="T68" fmla="*/ 579 w 579"/>
              <a:gd name="T69" fmla="*/ 503 h 665"/>
              <a:gd name="T70" fmla="*/ 579 w 579"/>
              <a:gd name="T71" fmla="*/ 489 h 665"/>
              <a:gd name="T72" fmla="*/ 579 w 579"/>
              <a:gd name="T73" fmla="*/ 183 h 665"/>
              <a:gd name="T74" fmla="*/ 578 w 579"/>
              <a:gd name="T75" fmla="*/ 183 h 665"/>
              <a:gd name="T76" fmla="*/ 568 w 579"/>
              <a:gd name="T77" fmla="*/ 162 h 665"/>
              <a:gd name="T78" fmla="*/ 568 w 579"/>
              <a:gd name="T79" fmla="*/ 162 h 665"/>
              <a:gd name="T80" fmla="*/ 301 w 579"/>
              <a:gd name="T81" fmla="*/ 8 h 665"/>
              <a:gd name="T82" fmla="*/ 289 w 579"/>
              <a:gd name="T83" fmla="*/ 1 h 665"/>
              <a:gd name="T84" fmla="*/ 288 w 579"/>
              <a:gd name="T85" fmla="*/ 0 h 665"/>
              <a:gd name="T86" fmla="*/ 11 w 579"/>
              <a:gd name="T87" fmla="*/ 161 h 665"/>
              <a:gd name="T88" fmla="*/ 13 w 579"/>
              <a:gd name="T89" fmla="*/ 163 h 665"/>
              <a:gd name="T90" fmla="*/ 13 w 579"/>
              <a:gd name="T91" fmla="*/ 163 h 665"/>
              <a:gd name="T92" fmla="*/ 276 w 579"/>
              <a:gd name="T93" fmla="*/ 315 h 665"/>
              <a:gd name="T94" fmla="*/ 288 w 579"/>
              <a:gd name="T95" fmla="*/ 321 h 665"/>
              <a:gd name="T96" fmla="*/ 288 w 579"/>
              <a:gd name="T97" fmla="*/ 321 h 665"/>
              <a:gd name="T98" fmla="*/ 291 w 579"/>
              <a:gd name="T99" fmla="*/ 323 h 665"/>
              <a:gd name="T100" fmla="*/ 291 w 579"/>
              <a:gd name="T101" fmla="*/ 323 h 665"/>
              <a:gd name="T102" fmla="*/ 291 w 579"/>
              <a:gd name="T103" fmla="*/ 323 h 665"/>
              <a:gd name="T104" fmla="*/ 291 w 579"/>
              <a:gd name="T105" fmla="*/ 323 h 665"/>
              <a:gd name="T106" fmla="*/ 291 w 579"/>
              <a:gd name="T107" fmla="*/ 323 h 665"/>
              <a:gd name="T108" fmla="*/ 300 w 579"/>
              <a:gd name="T109" fmla="*/ 318 h 665"/>
              <a:gd name="T110" fmla="*/ 534 w 579"/>
              <a:gd name="T111" fmla="*/ 182 h 665"/>
              <a:gd name="T112" fmla="*/ 568 w 579"/>
              <a:gd name="T113" fmla="*/ 162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9" h="665">
                <a:moveTo>
                  <a:pt x="275" y="343"/>
                </a:moveTo>
                <a:lnTo>
                  <a:pt x="263" y="336"/>
                </a:lnTo>
                <a:lnTo>
                  <a:pt x="263" y="336"/>
                </a:lnTo>
                <a:lnTo>
                  <a:pt x="0" y="184"/>
                </a:lnTo>
                <a:lnTo>
                  <a:pt x="0" y="184"/>
                </a:lnTo>
                <a:lnTo>
                  <a:pt x="0" y="248"/>
                </a:lnTo>
                <a:lnTo>
                  <a:pt x="0" y="297"/>
                </a:lnTo>
                <a:lnTo>
                  <a:pt x="0" y="489"/>
                </a:lnTo>
                <a:lnTo>
                  <a:pt x="0" y="503"/>
                </a:lnTo>
                <a:lnTo>
                  <a:pt x="0" y="503"/>
                </a:lnTo>
                <a:lnTo>
                  <a:pt x="11" y="510"/>
                </a:lnTo>
                <a:lnTo>
                  <a:pt x="277" y="663"/>
                </a:lnTo>
                <a:lnTo>
                  <a:pt x="277" y="663"/>
                </a:lnTo>
                <a:lnTo>
                  <a:pt x="277" y="663"/>
                </a:lnTo>
                <a:lnTo>
                  <a:pt x="277" y="504"/>
                </a:lnTo>
                <a:lnTo>
                  <a:pt x="277" y="354"/>
                </a:lnTo>
                <a:lnTo>
                  <a:pt x="277" y="354"/>
                </a:lnTo>
                <a:lnTo>
                  <a:pt x="277" y="354"/>
                </a:lnTo>
                <a:lnTo>
                  <a:pt x="278" y="344"/>
                </a:lnTo>
                <a:lnTo>
                  <a:pt x="278" y="344"/>
                </a:lnTo>
                <a:lnTo>
                  <a:pt x="278" y="344"/>
                </a:lnTo>
                <a:lnTo>
                  <a:pt x="275" y="343"/>
                </a:lnTo>
                <a:close/>
                <a:moveTo>
                  <a:pt x="578" y="183"/>
                </a:moveTo>
                <a:lnTo>
                  <a:pt x="486" y="237"/>
                </a:lnTo>
                <a:lnTo>
                  <a:pt x="314" y="337"/>
                </a:lnTo>
                <a:lnTo>
                  <a:pt x="303" y="344"/>
                </a:lnTo>
                <a:lnTo>
                  <a:pt x="303" y="344"/>
                </a:lnTo>
                <a:lnTo>
                  <a:pt x="303" y="352"/>
                </a:lnTo>
                <a:lnTo>
                  <a:pt x="303" y="357"/>
                </a:lnTo>
                <a:lnTo>
                  <a:pt x="302" y="662"/>
                </a:lnTo>
                <a:lnTo>
                  <a:pt x="302" y="662"/>
                </a:lnTo>
                <a:lnTo>
                  <a:pt x="302" y="665"/>
                </a:lnTo>
                <a:lnTo>
                  <a:pt x="302" y="665"/>
                </a:lnTo>
                <a:lnTo>
                  <a:pt x="579" y="504"/>
                </a:lnTo>
                <a:lnTo>
                  <a:pt x="579" y="503"/>
                </a:lnTo>
                <a:lnTo>
                  <a:pt x="579" y="489"/>
                </a:lnTo>
                <a:lnTo>
                  <a:pt x="579" y="183"/>
                </a:lnTo>
                <a:lnTo>
                  <a:pt x="578" y="183"/>
                </a:lnTo>
                <a:close/>
                <a:moveTo>
                  <a:pt x="568" y="162"/>
                </a:moveTo>
                <a:lnTo>
                  <a:pt x="568" y="162"/>
                </a:lnTo>
                <a:lnTo>
                  <a:pt x="301" y="8"/>
                </a:lnTo>
                <a:lnTo>
                  <a:pt x="289" y="1"/>
                </a:lnTo>
                <a:lnTo>
                  <a:pt x="288" y="0"/>
                </a:lnTo>
                <a:lnTo>
                  <a:pt x="11" y="161"/>
                </a:lnTo>
                <a:lnTo>
                  <a:pt x="13" y="163"/>
                </a:lnTo>
                <a:lnTo>
                  <a:pt x="13" y="163"/>
                </a:lnTo>
                <a:lnTo>
                  <a:pt x="276" y="315"/>
                </a:lnTo>
                <a:lnTo>
                  <a:pt x="288" y="321"/>
                </a:lnTo>
                <a:lnTo>
                  <a:pt x="288" y="321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300" y="318"/>
                </a:lnTo>
                <a:lnTo>
                  <a:pt x="534" y="182"/>
                </a:lnTo>
                <a:lnTo>
                  <a:pt x="568" y="1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/>
            <a:endParaRPr lang="en-US" sz="1836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4" name="图表 23"/>
          <p:cNvGraphicFramePr/>
          <p:nvPr>
            <p:extLst/>
          </p:nvPr>
        </p:nvGraphicFramePr>
        <p:xfrm>
          <a:off x="678419" y="3090164"/>
          <a:ext cx="4104456" cy="224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矩形 26"/>
          <p:cNvSpPr/>
          <p:nvPr/>
        </p:nvSpPr>
        <p:spPr>
          <a:xfrm>
            <a:off x="875488" y="2123536"/>
            <a:ext cx="3779577" cy="375920"/>
          </a:xfrm>
          <a:prstGeom prst="rect">
            <a:avLst/>
          </a:prstGeom>
          <a:solidFill>
            <a:srgbClr val="F542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POWER YOUT POINT TO HERE NOW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5489" y="2594643"/>
            <a:ext cx="3038490" cy="375920"/>
          </a:xfrm>
          <a:prstGeom prst="rect">
            <a:avLst/>
          </a:prstGeom>
          <a:solidFill>
            <a:srgbClr val="F542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POINT YOUR VIEW TO THIS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5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-1" y="63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2700000">
            <a:off x="2020663" y="2369271"/>
            <a:ext cx="1073373" cy="1073373"/>
          </a:xfrm>
          <a:prstGeom prst="rect">
            <a:avLst/>
          </a:prstGeom>
          <a:solidFill>
            <a:srgbClr val="F5425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37"/>
          <p:cNvSpPr txBox="1"/>
          <p:nvPr/>
        </p:nvSpPr>
        <p:spPr>
          <a:xfrm>
            <a:off x="187336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7325" y="4180536"/>
            <a:ext cx="1720048" cy="2413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4367623" y="2369271"/>
            <a:ext cx="1073373" cy="107337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22032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44285" y="4180536"/>
            <a:ext cx="1720048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 rot="2700000">
            <a:off x="6714583" y="2369271"/>
            <a:ext cx="1073373" cy="107337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656728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91245" y="4180536"/>
            <a:ext cx="1720048" cy="2413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 rot="2700000">
            <a:off x="9061543" y="2369271"/>
            <a:ext cx="1073373" cy="1073373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891424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38205" y="4180536"/>
            <a:ext cx="1720048" cy="2413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Warning"/>
          <p:cNvSpPr>
            <a:spLocks noEditPoints="1"/>
          </p:cNvSpPr>
          <p:nvPr/>
        </p:nvSpPr>
        <p:spPr bwMode="auto">
          <a:xfrm>
            <a:off x="6923773" y="2596069"/>
            <a:ext cx="654992" cy="619775"/>
          </a:xfrm>
          <a:custGeom>
            <a:avLst/>
            <a:gdLst>
              <a:gd name="T0" fmla="*/ 199 w 400"/>
              <a:gd name="T1" fmla="*/ 0 h 380"/>
              <a:gd name="T2" fmla="*/ 158 w 400"/>
              <a:gd name="T3" fmla="*/ 25 h 380"/>
              <a:gd name="T4" fmla="*/ 158 w 400"/>
              <a:gd name="T5" fmla="*/ 25 h 380"/>
              <a:gd name="T6" fmla="*/ 7 w 400"/>
              <a:gd name="T7" fmla="*/ 310 h 380"/>
              <a:gd name="T8" fmla="*/ 7 w 400"/>
              <a:gd name="T9" fmla="*/ 310 h 380"/>
              <a:gd name="T10" fmla="*/ 7 w 400"/>
              <a:gd name="T11" fmla="*/ 311 h 380"/>
              <a:gd name="T12" fmla="*/ 10 w 400"/>
              <a:gd name="T13" fmla="*/ 357 h 380"/>
              <a:gd name="T14" fmla="*/ 49 w 400"/>
              <a:gd name="T15" fmla="*/ 380 h 380"/>
              <a:gd name="T16" fmla="*/ 350 w 400"/>
              <a:gd name="T17" fmla="*/ 380 h 380"/>
              <a:gd name="T18" fmla="*/ 391 w 400"/>
              <a:gd name="T19" fmla="*/ 357 h 380"/>
              <a:gd name="T20" fmla="*/ 392 w 400"/>
              <a:gd name="T21" fmla="*/ 311 h 380"/>
              <a:gd name="T22" fmla="*/ 242 w 400"/>
              <a:gd name="T23" fmla="*/ 25 h 380"/>
              <a:gd name="T24" fmla="*/ 242 w 400"/>
              <a:gd name="T25" fmla="*/ 25 h 380"/>
              <a:gd name="T26" fmla="*/ 242 w 400"/>
              <a:gd name="T27" fmla="*/ 25 h 380"/>
              <a:gd name="T28" fmla="*/ 199 w 400"/>
              <a:gd name="T29" fmla="*/ 0 h 380"/>
              <a:gd name="T30" fmla="*/ 199 w 400"/>
              <a:gd name="T31" fmla="*/ 17 h 380"/>
              <a:gd name="T32" fmla="*/ 226 w 400"/>
              <a:gd name="T33" fmla="*/ 34 h 380"/>
              <a:gd name="T34" fmla="*/ 376 w 400"/>
              <a:gd name="T35" fmla="*/ 318 h 380"/>
              <a:gd name="T36" fmla="*/ 376 w 400"/>
              <a:gd name="T37" fmla="*/ 348 h 380"/>
              <a:gd name="T38" fmla="*/ 350 w 400"/>
              <a:gd name="T39" fmla="*/ 363 h 380"/>
              <a:gd name="T40" fmla="*/ 49 w 400"/>
              <a:gd name="T41" fmla="*/ 363 h 380"/>
              <a:gd name="T42" fmla="*/ 23 w 400"/>
              <a:gd name="T43" fmla="*/ 346 h 380"/>
              <a:gd name="T44" fmla="*/ 23 w 400"/>
              <a:gd name="T45" fmla="*/ 318 h 380"/>
              <a:gd name="T46" fmla="*/ 174 w 400"/>
              <a:gd name="T47" fmla="*/ 33 h 380"/>
              <a:gd name="T48" fmla="*/ 199 w 400"/>
              <a:gd name="T49" fmla="*/ 17 h 380"/>
              <a:gd name="T50" fmla="*/ 183 w 400"/>
              <a:gd name="T51" fmla="*/ 81 h 380"/>
              <a:gd name="T52" fmla="*/ 167 w 400"/>
              <a:gd name="T53" fmla="*/ 88 h 380"/>
              <a:gd name="T54" fmla="*/ 163 w 400"/>
              <a:gd name="T55" fmla="*/ 103 h 380"/>
              <a:gd name="T56" fmla="*/ 170 w 400"/>
              <a:gd name="T57" fmla="*/ 228 h 380"/>
              <a:gd name="T58" fmla="*/ 177 w 400"/>
              <a:gd name="T59" fmla="*/ 243 h 380"/>
              <a:gd name="T60" fmla="*/ 191 w 400"/>
              <a:gd name="T61" fmla="*/ 247 h 380"/>
              <a:gd name="T62" fmla="*/ 208 w 400"/>
              <a:gd name="T63" fmla="*/ 247 h 380"/>
              <a:gd name="T64" fmla="*/ 222 w 400"/>
              <a:gd name="T65" fmla="*/ 243 h 380"/>
              <a:gd name="T66" fmla="*/ 229 w 400"/>
              <a:gd name="T67" fmla="*/ 228 h 380"/>
              <a:gd name="T68" fmla="*/ 236 w 400"/>
              <a:gd name="T69" fmla="*/ 107 h 380"/>
              <a:gd name="T70" fmla="*/ 236 w 400"/>
              <a:gd name="T71" fmla="*/ 100 h 380"/>
              <a:gd name="T72" fmla="*/ 232 w 400"/>
              <a:gd name="T73" fmla="*/ 88 h 380"/>
              <a:gd name="T74" fmla="*/ 216 w 400"/>
              <a:gd name="T75" fmla="*/ 81 h 380"/>
              <a:gd name="T76" fmla="*/ 183 w 400"/>
              <a:gd name="T77" fmla="*/ 81 h 380"/>
              <a:gd name="T78" fmla="*/ 218 w 400"/>
              <a:gd name="T79" fmla="*/ 102 h 380"/>
              <a:gd name="T80" fmla="*/ 211 w 400"/>
              <a:gd name="T81" fmla="*/ 227 h 380"/>
              <a:gd name="T82" fmla="*/ 208 w 400"/>
              <a:gd name="T83" fmla="*/ 230 h 380"/>
              <a:gd name="T84" fmla="*/ 191 w 400"/>
              <a:gd name="T85" fmla="*/ 230 h 380"/>
              <a:gd name="T86" fmla="*/ 187 w 400"/>
              <a:gd name="T87" fmla="*/ 227 h 380"/>
              <a:gd name="T88" fmla="*/ 181 w 400"/>
              <a:gd name="T89" fmla="*/ 102 h 380"/>
              <a:gd name="T90" fmla="*/ 183 w 400"/>
              <a:gd name="T91" fmla="*/ 99 h 380"/>
              <a:gd name="T92" fmla="*/ 216 w 400"/>
              <a:gd name="T93" fmla="*/ 99 h 380"/>
              <a:gd name="T94" fmla="*/ 218 w 400"/>
              <a:gd name="T95" fmla="*/ 102 h 380"/>
              <a:gd name="T96" fmla="*/ 200 w 400"/>
              <a:gd name="T97" fmla="*/ 257 h 380"/>
              <a:gd name="T98" fmla="*/ 160 w 400"/>
              <a:gd name="T99" fmla="*/ 298 h 380"/>
              <a:gd name="T100" fmla="*/ 200 w 400"/>
              <a:gd name="T101" fmla="*/ 338 h 380"/>
              <a:gd name="T102" fmla="*/ 240 w 400"/>
              <a:gd name="T103" fmla="*/ 298 h 380"/>
              <a:gd name="T104" fmla="*/ 200 w 400"/>
              <a:gd name="T105" fmla="*/ 257 h 380"/>
              <a:gd name="T106" fmla="*/ 200 w 400"/>
              <a:gd name="T107" fmla="*/ 275 h 380"/>
              <a:gd name="T108" fmla="*/ 222 w 400"/>
              <a:gd name="T109" fmla="*/ 298 h 380"/>
              <a:gd name="T110" fmla="*/ 200 w 400"/>
              <a:gd name="T111" fmla="*/ 320 h 380"/>
              <a:gd name="T112" fmla="*/ 178 w 400"/>
              <a:gd name="T113" fmla="*/ 298 h 380"/>
              <a:gd name="T114" fmla="*/ 200 w 400"/>
              <a:gd name="T115" fmla="*/ 27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158" y="25"/>
                </a:lnTo>
                <a:lnTo>
                  <a:pt x="7" y="310"/>
                </a:ln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lnTo>
                  <a:pt x="242" y="25"/>
                </a:lnTo>
                <a:lnTo>
                  <a:pt x="242" y="25"/>
                </a:ln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35" name="Synchronize"/>
          <p:cNvSpPr>
            <a:spLocks noChangeAspect="1" noEditPoints="1"/>
          </p:cNvSpPr>
          <p:nvPr/>
        </p:nvSpPr>
        <p:spPr bwMode="auto">
          <a:xfrm>
            <a:off x="9327238" y="2634965"/>
            <a:ext cx="541981" cy="541981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91871" y="2667823"/>
            <a:ext cx="530955" cy="476264"/>
            <a:chOff x="1233488" y="3844926"/>
            <a:chExt cx="739775" cy="663575"/>
          </a:xfrm>
          <a:solidFill>
            <a:schemeClr val="bg1"/>
          </a:solidFill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233488" y="4456113"/>
              <a:ext cx="52388" cy="52388"/>
            </a:xfrm>
            <a:custGeom>
              <a:avLst/>
              <a:gdLst>
                <a:gd name="T0" fmla="*/ 10 w 14"/>
                <a:gd name="T1" fmla="*/ 6 h 14"/>
                <a:gd name="T2" fmla="*/ 8 w 14"/>
                <a:gd name="T3" fmla="*/ 6 h 14"/>
                <a:gd name="T4" fmla="*/ 8 w 14"/>
                <a:gd name="T5" fmla="*/ 5 h 14"/>
                <a:gd name="T6" fmla="*/ 4 w 14"/>
                <a:gd name="T7" fmla="*/ 0 h 14"/>
                <a:gd name="T8" fmla="*/ 0 w 14"/>
                <a:gd name="T9" fmla="*/ 5 h 14"/>
                <a:gd name="T10" fmla="*/ 0 w 14"/>
                <a:gd name="T11" fmla="*/ 10 h 14"/>
                <a:gd name="T12" fmla="*/ 4 w 14"/>
                <a:gd name="T13" fmla="*/ 14 h 14"/>
                <a:gd name="T14" fmla="*/ 10 w 14"/>
                <a:gd name="T15" fmla="*/ 14 h 14"/>
                <a:gd name="T16" fmla="*/ 14 w 14"/>
                <a:gd name="T17" fmla="*/ 10 h 14"/>
                <a:gd name="T18" fmla="*/ 10 w 14"/>
                <a:gd name="T1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1233488" y="4351338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4 h 18"/>
                <a:gd name="T6" fmla="*/ 4 w 8"/>
                <a:gd name="T7" fmla="*/ 0 h 18"/>
                <a:gd name="T8" fmla="*/ 0 w 8"/>
                <a:gd name="T9" fmla="*/ 4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1233488" y="4241801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5 h 18"/>
                <a:gd name="T6" fmla="*/ 4 w 8"/>
                <a:gd name="T7" fmla="*/ 0 h 18"/>
                <a:gd name="T8" fmla="*/ 0 w 8"/>
                <a:gd name="T9" fmla="*/ 5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233488" y="4152901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4 w 14"/>
                <a:gd name="T3" fmla="*/ 0 h 14"/>
                <a:gd name="T4" fmla="*/ 0 w 14"/>
                <a:gd name="T5" fmla="*/ 4 h 14"/>
                <a:gd name="T6" fmla="*/ 0 w 14"/>
                <a:gd name="T7" fmla="*/ 10 h 14"/>
                <a:gd name="T8" fmla="*/ 4 w 14"/>
                <a:gd name="T9" fmla="*/ 14 h 14"/>
                <a:gd name="T10" fmla="*/ 8 w 14"/>
                <a:gd name="T11" fmla="*/ 10 h 14"/>
                <a:gd name="T12" fmla="*/ 8 w 14"/>
                <a:gd name="T13" fmla="*/ 8 h 14"/>
                <a:gd name="T14" fmla="*/ 10 w 14"/>
                <a:gd name="T15" fmla="*/ 8 h 14"/>
                <a:gd name="T16" fmla="*/ 14 w 14"/>
                <a:gd name="T17" fmla="*/ 4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8" y="12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676400" y="4456113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5 w 14"/>
                <a:gd name="T3" fmla="*/ 5 h 14"/>
                <a:gd name="T4" fmla="*/ 5 w 14"/>
                <a:gd name="T5" fmla="*/ 6 h 14"/>
                <a:gd name="T6" fmla="*/ 4 w 14"/>
                <a:gd name="T7" fmla="*/ 6 h 14"/>
                <a:gd name="T8" fmla="*/ 0 w 14"/>
                <a:gd name="T9" fmla="*/ 10 h 14"/>
                <a:gd name="T10" fmla="*/ 4 w 14"/>
                <a:gd name="T11" fmla="*/ 14 h 14"/>
                <a:gd name="T12" fmla="*/ 10 w 14"/>
                <a:gd name="T13" fmla="*/ 14 h 14"/>
                <a:gd name="T14" fmla="*/ 14 w 14"/>
                <a:gd name="T15" fmla="*/ 10 h 14"/>
                <a:gd name="T16" fmla="*/ 14 w 14"/>
                <a:gd name="T17" fmla="*/ 5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7" y="0"/>
                    <a:pt x="5" y="2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447800" y="4479926"/>
              <a:ext cx="66675" cy="28575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331913" y="4479926"/>
              <a:ext cx="69850" cy="28575"/>
            </a:xfrm>
            <a:custGeom>
              <a:avLst/>
              <a:gdLst>
                <a:gd name="T0" fmla="*/ 14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4 w 19"/>
                <a:gd name="T9" fmla="*/ 8 h 8"/>
                <a:gd name="T10" fmla="*/ 19 w 19"/>
                <a:gd name="T11" fmla="*/ 4 h 8"/>
                <a:gd name="T12" fmla="*/ 1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1560513" y="4479926"/>
              <a:ext cx="71438" cy="28575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1331913" y="3844926"/>
              <a:ext cx="641350" cy="574675"/>
            </a:xfrm>
            <a:custGeom>
              <a:avLst/>
              <a:gdLst>
                <a:gd name="T0" fmla="*/ 164 w 171"/>
                <a:gd name="T1" fmla="*/ 0 h 153"/>
                <a:gd name="T2" fmla="*/ 15 w 171"/>
                <a:gd name="T3" fmla="*/ 0 h 153"/>
                <a:gd name="T4" fmla="*/ 8 w 171"/>
                <a:gd name="T5" fmla="*/ 7 h 153"/>
                <a:gd name="T6" fmla="*/ 8 w 171"/>
                <a:gd name="T7" fmla="*/ 82 h 153"/>
                <a:gd name="T8" fmla="*/ 4 w 171"/>
                <a:gd name="T9" fmla="*/ 82 h 153"/>
                <a:gd name="T10" fmla="*/ 0 w 171"/>
                <a:gd name="T11" fmla="*/ 86 h 153"/>
                <a:gd name="T12" fmla="*/ 4 w 171"/>
                <a:gd name="T13" fmla="*/ 90 h 153"/>
                <a:gd name="T14" fmla="*/ 8 w 171"/>
                <a:gd name="T15" fmla="*/ 90 h 153"/>
                <a:gd name="T16" fmla="*/ 8 w 171"/>
                <a:gd name="T17" fmla="*/ 131 h 153"/>
                <a:gd name="T18" fmla="*/ 15 w 171"/>
                <a:gd name="T19" fmla="*/ 138 h 153"/>
                <a:gd name="T20" fmla="*/ 98 w 171"/>
                <a:gd name="T21" fmla="*/ 138 h 153"/>
                <a:gd name="T22" fmla="*/ 97 w 171"/>
                <a:gd name="T23" fmla="*/ 139 h 153"/>
                <a:gd name="T24" fmla="*/ 97 w 171"/>
                <a:gd name="T25" fmla="*/ 149 h 153"/>
                <a:gd name="T26" fmla="*/ 102 w 171"/>
                <a:gd name="T27" fmla="*/ 153 h 153"/>
                <a:gd name="T28" fmla="*/ 106 w 171"/>
                <a:gd name="T29" fmla="*/ 149 h 153"/>
                <a:gd name="T30" fmla="*/ 106 w 171"/>
                <a:gd name="T31" fmla="*/ 139 h 153"/>
                <a:gd name="T32" fmla="*/ 105 w 171"/>
                <a:gd name="T33" fmla="*/ 138 h 153"/>
                <a:gd name="T34" fmla="*/ 164 w 171"/>
                <a:gd name="T35" fmla="*/ 138 h 153"/>
                <a:gd name="T36" fmla="*/ 171 w 171"/>
                <a:gd name="T37" fmla="*/ 131 h 153"/>
                <a:gd name="T38" fmla="*/ 171 w 171"/>
                <a:gd name="T39" fmla="*/ 7 h 153"/>
                <a:gd name="T40" fmla="*/ 164 w 171"/>
                <a:gd name="T41" fmla="*/ 0 h 153"/>
                <a:gd name="T42" fmla="*/ 157 w 171"/>
                <a:gd name="T43" fmla="*/ 124 h 153"/>
                <a:gd name="T44" fmla="*/ 22 w 171"/>
                <a:gd name="T45" fmla="*/ 124 h 153"/>
                <a:gd name="T46" fmla="*/ 22 w 171"/>
                <a:gd name="T47" fmla="*/ 14 h 153"/>
                <a:gd name="T48" fmla="*/ 157 w 171"/>
                <a:gd name="T49" fmla="*/ 14 h 153"/>
                <a:gd name="T50" fmla="*/ 157 w 171"/>
                <a:gd name="T51" fmla="*/ 12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153">
                  <a:moveTo>
                    <a:pt x="16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3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6"/>
                  </a:cubicBezTo>
                  <a:cubicBezTo>
                    <a:pt x="0" y="88"/>
                    <a:pt x="2" y="90"/>
                    <a:pt x="4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4"/>
                    <a:pt x="11" y="138"/>
                    <a:pt x="15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7" y="139"/>
                    <a:pt x="97" y="13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51"/>
                    <a:pt x="99" y="153"/>
                    <a:pt x="102" y="153"/>
                  </a:cubicBezTo>
                  <a:cubicBezTo>
                    <a:pt x="104" y="153"/>
                    <a:pt x="106" y="151"/>
                    <a:pt x="106" y="14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8"/>
                    <a:pt x="105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8" y="138"/>
                    <a:pt x="171" y="134"/>
                    <a:pt x="171" y="131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  <a:moveTo>
                    <a:pt x="157" y="124"/>
                  </a:moveTo>
                  <a:cubicBezTo>
                    <a:pt x="22" y="124"/>
                    <a:pt x="22" y="124"/>
                    <a:pt x="22" y="12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1484313" y="4035426"/>
              <a:ext cx="214313" cy="206375"/>
            </a:xfrm>
            <a:custGeom>
              <a:avLst/>
              <a:gdLst>
                <a:gd name="T0" fmla="*/ 3 w 57"/>
                <a:gd name="T1" fmla="*/ 55 h 55"/>
                <a:gd name="T2" fmla="*/ 38 w 57"/>
                <a:gd name="T3" fmla="*/ 50 h 55"/>
                <a:gd name="T4" fmla="*/ 40 w 57"/>
                <a:gd name="T5" fmla="*/ 48 h 55"/>
                <a:gd name="T6" fmla="*/ 39 w 57"/>
                <a:gd name="T7" fmla="*/ 45 h 55"/>
                <a:gd name="T8" fmla="*/ 30 w 57"/>
                <a:gd name="T9" fmla="*/ 34 h 55"/>
                <a:gd name="T10" fmla="*/ 54 w 57"/>
                <a:gd name="T11" fmla="*/ 11 h 55"/>
                <a:gd name="T12" fmla="*/ 54 w 57"/>
                <a:gd name="T13" fmla="*/ 2 h 55"/>
                <a:gd name="T14" fmla="*/ 49 w 57"/>
                <a:gd name="T15" fmla="*/ 0 h 55"/>
                <a:gd name="T16" fmla="*/ 46 w 57"/>
                <a:gd name="T17" fmla="*/ 2 h 55"/>
                <a:gd name="T18" fmla="*/ 21 w 57"/>
                <a:gd name="T19" fmla="*/ 26 h 55"/>
                <a:gd name="T20" fmla="*/ 11 w 57"/>
                <a:gd name="T21" fmla="*/ 15 h 55"/>
                <a:gd name="T22" fmla="*/ 9 w 57"/>
                <a:gd name="T23" fmla="*/ 14 h 55"/>
                <a:gd name="T24" fmla="*/ 8 w 57"/>
                <a:gd name="T25" fmla="*/ 15 h 55"/>
                <a:gd name="T26" fmla="*/ 6 w 57"/>
                <a:gd name="T27" fmla="*/ 17 h 55"/>
                <a:gd name="T28" fmla="*/ 0 w 57"/>
                <a:gd name="T29" fmla="*/ 51 h 55"/>
                <a:gd name="T30" fmla="*/ 1 w 57"/>
                <a:gd name="T31" fmla="*/ 54 h 55"/>
                <a:gd name="T32" fmla="*/ 3 w 57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5">
                  <a:moveTo>
                    <a:pt x="3" y="55"/>
                  </a:move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0" y="49"/>
                    <a:pt x="40" y="48"/>
                  </a:cubicBezTo>
                  <a:cubicBezTo>
                    <a:pt x="41" y="47"/>
                    <a:pt x="40" y="45"/>
                    <a:pt x="3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7" y="8"/>
                    <a:pt x="57" y="4"/>
                    <a:pt x="54" y="2"/>
                  </a:cubicBezTo>
                  <a:cubicBezTo>
                    <a:pt x="53" y="1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4"/>
                    <a:pt x="3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4604262" y="2579042"/>
            <a:ext cx="608974" cy="608974"/>
          </a:xfrm>
          <a:custGeom>
            <a:avLst/>
            <a:gdLst>
              <a:gd name="T0" fmla="*/ 169 w 197"/>
              <a:gd name="T1" fmla="*/ 83 h 197"/>
              <a:gd name="T2" fmla="*/ 180 w 197"/>
              <a:gd name="T3" fmla="*/ 64 h 197"/>
              <a:gd name="T4" fmla="*/ 169 w 197"/>
              <a:gd name="T5" fmla="*/ 45 h 197"/>
              <a:gd name="T6" fmla="*/ 147 w 197"/>
              <a:gd name="T7" fmla="*/ 45 h 197"/>
              <a:gd name="T8" fmla="*/ 148 w 197"/>
              <a:gd name="T9" fmla="*/ 13 h 197"/>
              <a:gd name="T10" fmla="*/ 121 w 197"/>
              <a:gd name="T11" fmla="*/ 30 h 197"/>
              <a:gd name="T12" fmla="*/ 109 w 197"/>
              <a:gd name="T13" fmla="*/ 11 h 197"/>
              <a:gd name="T14" fmla="*/ 88 w 197"/>
              <a:gd name="T15" fmla="*/ 11 h 197"/>
              <a:gd name="T16" fmla="*/ 76 w 197"/>
              <a:gd name="T17" fmla="*/ 30 h 197"/>
              <a:gd name="T18" fmla="*/ 49 w 197"/>
              <a:gd name="T19" fmla="*/ 13 h 197"/>
              <a:gd name="T20" fmla="*/ 50 w 197"/>
              <a:gd name="T21" fmla="*/ 45 h 197"/>
              <a:gd name="T22" fmla="*/ 27 w 197"/>
              <a:gd name="T23" fmla="*/ 45 h 197"/>
              <a:gd name="T24" fmla="*/ 17 w 197"/>
              <a:gd name="T25" fmla="*/ 64 h 197"/>
              <a:gd name="T26" fmla="*/ 28 w 197"/>
              <a:gd name="T27" fmla="*/ 83 h 197"/>
              <a:gd name="T28" fmla="*/ 0 w 197"/>
              <a:gd name="T29" fmla="*/ 99 h 197"/>
              <a:gd name="T30" fmla="*/ 28 w 197"/>
              <a:gd name="T31" fmla="*/ 114 h 197"/>
              <a:gd name="T32" fmla="*/ 17 w 197"/>
              <a:gd name="T33" fmla="*/ 133 h 197"/>
              <a:gd name="T34" fmla="*/ 27 w 197"/>
              <a:gd name="T35" fmla="*/ 152 h 197"/>
              <a:gd name="T36" fmla="*/ 50 w 197"/>
              <a:gd name="T37" fmla="*/ 152 h 197"/>
              <a:gd name="T38" fmla="*/ 49 w 197"/>
              <a:gd name="T39" fmla="*/ 184 h 197"/>
              <a:gd name="T40" fmla="*/ 76 w 197"/>
              <a:gd name="T41" fmla="*/ 167 h 197"/>
              <a:gd name="T42" fmla="*/ 88 w 197"/>
              <a:gd name="T43" fmla="*/ 186 h 197"/>
              <a:gd name="T44" fmla="*/ 109 w 197"/>
              <a:gd name="T45" fmla="*/ 186 h 197"/>
              <a:gd name="T46" fmla="*/ 121 w 197"/>
              <a:gd name="T47" fmla="*/ 167 h 197"/>
              <a:gd name="T48" fmla="*/ 148 w 197"/>
              <a:gd name="T49" fmla="*/ 184 h 197"/>
              <a:gd name="T50" fmla="*/ 147 w 197"/>
              <a:gd name="T51" fmla="*/ 152 h 197"/>
              <a:gd name="T52" fmla="*/ 169 w 197"/>
              <a:gd name="T53" fmla="*/ 152 h 197"/>
              <a:gd name="T54" fmla="*/ 180 w 197"/>
              <a:gd name="T55" fmla="*/ 133 h 197"/>
              <a:gd name="T56" fmla="*/ 169 w 197"/>
              <a:gd name="T57" fmla="*/ 114 h 197"/>
              <a:gd name="T58" fmla="*/ 197 w 197"/>
              <a:gd name="T59" fmla="*/ 99 h 197"/>
              <a:gd name="T60" fmla="*/ 98 w 197"/>
              <a:gd name="T61" fmla="*/ 128 h 197"/>
              <a:gd name="T62" fmla="*/ 98 w 197"/>
              <a:gd name="T63" fmla="*/ 69 h 197"/>
              <a:gd name="T64" fmla="*/ 98 w 197"/>
              <a:gd name="T65" fmla="*/ 1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7">
                <a:moveTo>
                  <a:pt x="186" y="88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1"/>
                  <a:pt x="168" y="79"/>
                  <a:pt x="167" y="76"/>
                </a:cubicBezTo>
                <a:cubicBezTo>
                  <a:pt x="180" y="64"/>
                  <a:pt x="180" y="64"/>
                  <a:pt x="180" y="64"/>
                </a:cubicBezTo>
                <a:cubicBezTo>
                  <a:pt x="184" y="59"/>
                  <a:pt x="186" y="54"/>
                  <a:pt x="184" y="49"/>
                </a:cubicBezTo>
                <a:cubicBezTo>
                  <a:pt x="181" y="44"/>
                  <a:pt x="175" y="44"/>
                  <a:pt x="169" y="45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0" y="48"/>
                  <a:pt x="148" y="47"/>
                  <a:pt x="147" y="45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53" y="22"/>
                  <a:pt x="153" y="16"/>
                  <a:pt x="148" y="13"/>
                </a:cubicBezTo>
                <a:cubicBezTo>
                  <a:pt x="143" y="10"/>
                  <a:pt x="137" y="13"/>
                  <a:pt x="133" y="17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18" y="29"/>
                  <a:pt x="116" y="29"/>
                  <a:pt x="113" y="28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7" y="5"/>
                  <a:pt x="104" y="0"/>
                  <a:pt x="98" y="0"/>
                </a:cubicBezTo>
                <a:cubicBezTo>
                  <a:pt x="93" y="0"/>
                  <a:pt x="89" y="5"/>
                  <a:pt x="88" y="11"/>
                </a:cubicBezTo>
                <a:cubicBezTo>
                  <a:pt x="83" y="28"/>
                  <a:pt x="83" y="28"/>
                  <a:pt x="83" y="28"/>
                </a:cubicBezTo>
                <a:cubicBezTo>
                  <a:pt x="81" y="28"/>
                  <a:pt x="78" y="29"/>
                  <a:pt x="76" y="30"/>
                </a:cubicBezTo>
                <a:cubicBezTo>
                  <a:pt x="63" y="17"/>
                  <a:pt x="63" y="17"/>
                  <a:pt x="63" y="17"/>
                </a:cubicBezTo>
                <a:cubicBezTo>
                  <a:pt x="59" y="13"/>
                  <a:pt x="54" y="10"/>
                  <a:pt x="49" y="13"/>
                </a:cubicBezTo>
                <a:cubicBezTo>
                  <a:pt x="44" y="16"/>
                  <a:pt x="44" y="22"/>
                  <a:pt x="45" y="28"/>
                </a:cubicBezTo>
                <a:cubicBezTo>
                  <a:pt x="50" y="45"/>
                  <a:pt x="50" y="45"/>
                  <a:pt x="50" y="45"/>
                </a:cubicBezTo>
                <a:cubicBezTo>
                  <a:pt x="48" y="47"/>
                  <a:pt x="46" y="48"/>
                  <a:pt x="45" y="50"/>
                </a:cubicBezTo>
                <a:cubicBezTo>
                  <a:pt x="27" y="45"/>
                  <a:pt x="27" y="45"/>
                  <a:pt x="27" y="45"/>
                </a:cubicBezTo>
                <a:cubicBezTo>
                  <a:pt x="21" y="44"/>
                  <a:pt x="16" y="44"/>
                  <a:pt x="13" y="49"/>
                </a:cubicBezTo>
                <a:cubicBezTo>
                  <a:pt x="10" y="54"/>
                  <a:pt x="13" y="59"/>
                  <a:pt x="17" y="64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9"/>
                  <a:pt x="28" y="81"/>
                  <a:pt x="28" y="83"/>
                </a:cubicBezTo>
                <a:cubicBezTo>
                  <a:pt x="10" y="88"/>
                  <a:pt x="10" y="88"/>
                  <a:pt x="10" y="88"/>
                </a:cubicBezTo>
                <a:cubicBezTo>
                  <a:pt x="5" y="90"/>
                  <a:pt x="0" y="93"/>
                  <a:pt x="0" y="99"/>
                </a:cubicBezTo>
                <a:cubicBezTo>
                  <a:pt x="0" y="104"/>
                  <a:pt x="5" y="107"/>
                  <a:pt x="10" y="109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6"/>
                  <a:pt x="29" y="118"/>
                  <a:pt x="30" y="12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8"/>
                  <a:pt x="10" y="143"/>
                  <a:pt x="13" y="148"/>
                </a:cubicBezTo>
                <a:cubicBezTo>
                  <a:pt x="16" y="153"/>
                  <a:pt x="22" y="153"/>
                  <a:pt x="27" y="152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6" y="149"/>
                  <a:pt x="48" y="150"/>
                  <a:pt x="50" y="152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5"/>
                  <a:pt x="44" y="181"/>
                  <a:pt x="49" y="184"/>
                </a:cubicBezTo>
                <a:cubicBezTo>
                  <a:pt x="54" y="187"/>
                  <a:pt x="59" y="184"/>
                  <a:pt x="63" y="180"/>
                </a:cubicBezTo>
                <a:cubicBezTo>
                  <a:pt x="76" y="167"/>
                  <a:pt x="76" y="167"/>
                  <a:pt x="76" y="167"/>
                </a:cubicBezTo>
                <a:cubicBezTo>
                  <a:pt x="78" y="168"/>
                  <a:pt x="81" y="169"/>
                  <a:pt x="83" y="16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0" y="192"/>
                  <a:pt x="93" y="197"/>
                  <a:pt x="98" y="197"/>
                </a:cubicBezTo>
                <a:cubicBezTo>
                  <a:pt x="104" y="197"/>
                  <a:pt x="107" y="192"/>
                  <a:pt x="109" y="186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6" y="169"/>
                  <a:pt x="118" y="168"/>
                  <a:pt x="121" y="167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8" y="184"/>
                  <a:pt x="143" y="187"/>
                  <a:pt x="148" y="184"/>
                </a:cubicBezTo>
                <a:cubicBezTo>
                  <a:pt x="153" y="181"/>
                  <a:pt x="153" y="175"/>
                  <a:pt x="151" y="169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48" y="150"/>
                  <a:pt x="150" y="149"/>
                  <a:pt x="152" y="147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175" y="153"/>
                  <a:pt x="181" y="153"/>
                  <a:pt x="184" y="148"/>
                </a:cubicBezTo>
                <a:cubicBezTo>
                  <a:pt x="186" y="143"/>
                  <a:pt x="184" y="138"/>
                  <a:pt x="180" y="133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8" y="118"/>
                  <a:pt x="168" y="116"/>
                  <a:pt x="169" y="114"/>
                </a:cubicBezTo>
                <a:cubicBezTo>
                  <a:pt x="186" y="109"/>
                  <a:pt x="186" y="109"/>
                  <a:pt x="186" y="109"/>
                </a:cubicBezTo>
                <a:cubicBezTo>
                  <a:pt x="192" y="107"/>
                  <a:pt x="197" y="104"/>
                  <a:pt x="197" y="99"/>
                </a:cubicBezTo>
                <a:cubicBezTo>
                  <a:pt x="197" y="93"/>
                  <a:pt x="192" y="90"/>
                  <a:pt x="186" y="88"/>
                </a:cubicBezTo>
                <a:close/>
                <a:moveTo>
                  <a:pt x="98" y="128"/>
                </a:moveTo>
                <a:cubicBezTo>
                  <a:pt x="82" y="128"/>
                  <a:pt x="68" y="115"/>
                  <a:pt x="68" y="99"/>
                </a:cubicBezTo>
                <a:cubicBezTo>
                  <a:pt x="68" y="82"/>
                  <a:pt x="82" y="69"/>
                  <a:pt x="98" y="69"/>
                </a:cubicBezTo>
                <a:cubicBezTo>
                  <a:pt x="115" y="69"/>
                  <a:pt x="128" y="82"/>
                  <a:pt x="128" y="99"/>
                </a:cubicBezTo>
                <a:cubicBezTo>
                  <a:pt x="128" y="115"/>
                  <a:pt x="115" y="128"/>
                  <a:pt x="98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8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49346" y="205041"/>
            <a:ext cx="8691721" cy="6447919"/>
            <a:chOff x="481115" y="205041"/>
            <a:chExt cx="8691721" cy="6447919"/>
          </a:xfrm>
        </p:grpSpPr>
        <p:grpSp>
          <p:nvGrpSpPr>
            <p:cNvPr id="2" name="组合 1"/>
            <p:cNvGrpSpPr/>
            <p:nvPr/>
          </p:nvGrpSpPr>
          <p:grpSpPr>
            <a:xfrm>
              <a:off x="3017576" y="2705725"/>
              <a:ext cx="6155260" cy="1446550"/>
              <a:chOff x="3737676" y="2717801"/>
              <a:chExt cx="6155260" cy="14465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35481" y="3071744"/>
                <a:ext cx="5157455" cy="94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" name="TextBox 18"/>
              <p:cNvSpPr txBox="1"/>
              <p:nvPr/>
            </p:nvSpPr>
            <p:spPr>
              <a:xfrm>
                <a:off x="3868235" y="2979411"/>
                <a:ext cx="17344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sz="540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|</a:t>
                </a:r>
                <a:endParaRPr lang="zh-CN" altLang="en-US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" name="TextBox 18"/>
              <p:cNvSpPr txBox="1"/>
              <p:nvPr/>
            </p:nvSpPr>
            <p:spPr>
              <a:xfrm>
                <a:off x="3737676" y="2717801"/>
                <a:ext cx="173449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3</a:t>
                </a:r>
                <a:endParaRPr lang="zh-CN" altLang="en-US" sz="8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" name="TextBox 18"/>
            <p:cNvSpPr txBox="1"/>
            <p:nvPr/>
          </p:nvSpPr>
          <p:spPr>
            <a:xfrm>
              <a:off x="481115" y="205041"/>
              <a:ext cx="173449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1300" dirty="0" smtClean="0">
                  <a:solidFill>
                    <a:srgbClr val="F5425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8800" dirty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7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14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43" name="矩形 142"/>
          <p:cNvSpPr/>
          <p:nvPr/>
        </p:nvSpPr>
        <p:spPr>
          <a:xfrm>
            <a:off x="-1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007431" y="3548452"/>
            <a:ext cx="3357586" cy="1527191"/>
            <a:chOff x="5452264" y="3572670"/>
            <a:chExt cx="4554714" cy="2071702"/>
          </a:xfrm>
          <a:solidFill>
            <a:schemeClr val="bg1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5452264" y="3572670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62" name="矩形 11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3" name="矩形 11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4" name="矩形 11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5" name="矩形 11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6" name="矩形 11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57" name="矩形 12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8" name="矩形 12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9" name="矩形 12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0" name="矩形 12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1" name="矩形 12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52" name="矩形 128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3" name="矩形 129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4" name="矩形 130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5" name="矩形 131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6" name="矩形 132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47" name="矩形 134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8" name="矩形 135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9" name="矩形 136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0" name="矩形 137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1" name="矩形 138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42" name="矩形 14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3" name="矩形 14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4" name="矩形 14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5" name="矩形 14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6" name="矩形 14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7809718" y="3572670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7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32" name="矩形 17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3" name="矩形 17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4" name="矩形 17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5" name="矩形 17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6" name="矩形 17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8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27" name="矩形 167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F542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8" name="矩形 168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9" name="矩形 169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0" name="矩形 170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1" name="矩形 171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9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22" name="矩形 16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3" name="矩形 16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4" name="矩形 16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5" name="矩形 16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6" name="矩形 16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7" name="矩形 157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8" name="矩形 158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9" name="矩形 159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0" name="矩形 160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1" name="矩形 161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1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" name="矩形 15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" name="矩形 15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4" name="矩形 15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5" name="矩形 15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6" name="矩形 15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</p:grpSp>
      <p:sp>
        <p:nvSpPr>
          <p:cNvPr id="67" name="文本框 35"/>
          <p:cNvSpPr txBox="1"/>
          <p:nvPr/>
        </p:nvSpPr>
        <p:spPr>
          <a:xfrm>
            <a:off x="4284440" y="303053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TEXT HERE</a:t>
            </a:r>
            <a:endParaRPr lang="zh-CN" altLang="en-US" sz="2400" b="1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4284440" y="2617481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54%</a:t>
            </a:r>
            <a:endParaRPr lang="zh-CN" altLang="en-US" sz="3600" b="1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69" name="文本框 35"/>
          <p:cNvSpPr txBox="1"/>
          <p:nvPr/>
        </p:nvSpPr>
        <p:spPr>
          <a:xfrm>
            <a:off x="8140734" y="303053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TEXT HERE</a:t>
            </a:r>
            <a:endParaRPr lang="zh-CN" altLang="en-US" sz="2400" b="1" dirty="0">
              <a:solidFill>
                <a:schemeClr val="accent4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70" name="文本框 35"/>
          <p:cNvSpPr txBox="1"/>
          <p:nvPr/>
        </p:nvSpPr>
        <p:spPr>
          <a:xfrm>
            <a:off x="8140734" y="2617481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46%</a:t>
            </a:r>
            <a:endParaRPr lang="zh-CN" altLang="en-US" sz="3600" b="1" dirty="0">
              <a:solidFill>
                <a:schemeClr val="accent4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793645" y="3548452"/>
            <a:ext cx="3357586" cy="1527191"/>
            <a:chOff x="5452264" y="3572670"/>
            <a:chExt cx="4554714" cy="2071702"/>
          </a:xfrm>
          <a:solidFill>
            <a:schemeClr val="bg1"/>
          </a:solidFill>
        </p:grpSpPr>
        <p:grpSp>
          <p:nvGrpSpPr>
            <p:cNvPr id="72" name="组合 145"/>
            <p:cNvGrpSpPr/>
            <p:nvPr/>
          </p:nvGrpSpPr>
          <p:grpSpPr>
            <a:xfrm>
              <a:off x="5452264" y="3572668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104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9" name="矩形 24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0" name="矩形 24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1" name="矩形 24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2" name="矩形 24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3" name="矩形 24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5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4" name="矩形 24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5" name="矩形 24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6" name="矩形 24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7" name="矩形 24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8" name="矩形 24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6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19" name="矩形 23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0" name="矩形 23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1" name="矩形 23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2" name="矩形 23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23" name="矩形 23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7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14" name="矩形 23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5" name="矩形 23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6" name="矩形 23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7" name="矩形 23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8" name="矩形 23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8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09" name="矩形 22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0" name="矩形 22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1" name="矩形 22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2" name="矩形 22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13" name="矩形 22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grpSp>
          <p:nvGrpSpPr>
            <p:cNvPr id="73" name="组合 146"/>
            <p:cNvGrpSpPr/>
            <p:nvPr/>
          </p:nvGrpSpPr>
          <p:grpSpPr>
            <a:xfrm>
              <a:off x="7809718" y="3572668"/>
              <a:ext cx="2197260" cy="2071702"/>
              <a:chOff x="4380694" y="2858290"/>
              <a:chExt cx="2500330" cy="2357454"/>
            </a:xfrm>
            <a:grpFill/>
          </p:grpSpPr>
          <p:grpSp>
            <p:nvGrpSpPr>
              <p:cNvPr id="74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99" name="矩形 21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0" name="矩形 21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1" name="矩形 21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2" name="矩形 21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3" name="矩形 21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5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94" name="矩形 21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5" name="矩形 21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6" name="矩形 21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7" name="矩形 21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8" name="矩形 21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6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89" name="矩形 20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0" name="矩形 20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1" name="矩形 20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2" name="矩形 20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93" name="矩形 20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7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84" name="矩形 20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5" name="矩形 20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6" name="矩形 20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7" name="矩形 20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8" name="矩形 20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78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79" name="矩形 19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0" name="矩形 19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1" name="矩形 19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2" name="矩形 19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3" name="矩形 19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</p:grpSp>
      <p:grpSp>
        <p:nvGrpSpPr>
          <p:cNvPr id="134" name="Group 4"/>
          <p:cNvGrpSpPr>
            <a:grpSpLocks noChangeAspect="1"/>
          </p:cNvGrpSpPr>
          <p:nvPr/>
        </p:nvGrpSpPr>
        <p:grpSpPr bwMode="auto">
          <a:xfrm>
            <a:off x="3944532" y="2516160"/>
            <a:ext cx="357190" cy="873309"/>
            <a:chOff x="1459" y="1567"/>
            <a:chExt cx="519" cy="1162"/>
          </a:xfrm>
          <a:solidFill>
            <a:srgbClr val="F5425E"/>
          </a:solidFill>
        </p:grpSpPr>
        <p:sp>
          <p:nvSpPr>
            <p:cNvPr id="135" name="Oval 5"/>
            <p:cNvSpPr>
              <a:spLocks noChangeArrowheads="1"/>
            </p:cNvSpPr>
            <p:nvPr/>
          </p:nvSpPr>
          <p:spPr bwMode="auto">
            <a:xfrm>
              <a:off x="1615" y="1567"/>
              <a:ext cx="218" cy="2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6" name="Freeform 6"/>
            <p:cNvSpPr>
              <a:spLocks/>
            </p:cNvSpPr>
            <p:nvPr/>
          </p:nvSpPr>
          <p:spPr bwMode="auto">
            <a:xfrm>
              <a:off x="1459" y="1797"/>
              <a:ext cx="519" cy="932"/>
            </a:xfrm>
            <a:custGeom>
              <a:avLst/>
              <a:gdLst>
                <a:gd name="T0" fmla="*/ 50 w 50"/>
                <a:gd name="T1" fmla="*/ 12 h 93"/>
                <a:gd name="T2" fmla="*/ 36 w 50"/>
                <a:gd name="T3" fmla="*/ 1 h 93"/>
                <a:gd name="T4" fmla="*/ 15 w 50"/>
                <a:gd name="T5" fmla="*/ 1 h 93"/>
                <a:gd name="T6" fmla="*/ 1 w 50"/>
                <a:gd name="T7" fmla="*/ 12 h 93"/>
                <a:gd name="T8" fmla="*/ 1 w 50"/>
                <a:gd name="T9" fmla="*/ 37 h 93"/>
                <a:gd name="T10" fmla="*/ 1 w 50"/>
                <a:gd name="T11" fmla="*/ 37 h 93"/>
                <a:gd name="T12" fmla="*/ 1 w 50"/>
                <a:gd name="T13" fmla="*/ 37 h 93"/>
                <a:gd name="T14" fmla="*/ 5 w 50"/>
                <a:gd name="T15" fmla="*/ 41 h 93"/>
                <a:gd name="T16" fmla="*/ 9 w 50"/>
                <a:gd name="T17" fmla="*/ 37 h 93"/>
                <a:gd name="T18" fmla="*/ 9 w 50"/>
                <a:gd name="T19" fmla="*/ 37 h 93"/>
                <a:gd name="T20" fmla="*/ 9 w 50"/>
                <a:gd name="T21" fmla="*/ 37 h 93"/>
                <a:gd name="T22" fmla="*/ 9 w 50"/>
                <a:gd name="T23" fmla="*/ 14 h 93"/>
                <a:gd name="T24" fmla="*/ 12 w 50"/>
                <a:gd name="T25" fmla="*/ 14 h 93"/>
                <a:gd name="T26" fmla="*/ 12 w 50"/>
                <a:gd name="T27" fmla="*/ 87 h 93"/>
                <a:gd name="T28" fmla="*/ 18 w 50"/>
                <a:gd name="T29" fmla="*/ 93 h 93"/>
                <a:gd name="T30" fmla="*/ 24 w 50"/>
                <a:gd name="T31" fmla="*/ 87 h 93"/>
                <a:gd name="T32" fmla="*/ 24 w 50"/>
                <a:gd name="T33" fmla="*/ 40 h 93"/>
                <a:gd name="T34" fmla="*/ 26 w 50"/>
                <a:gd name="T35" fmla="*/ 40 h 93"/>
                <a:gd name="T36" fmla="*/ 26 w 50"/>
                <a:gd name="T37" fmla="*/ 87 h 93"/>
                <a:gd name="T38" fmla="*/ 26 w 50"/>
                <a:gd name="T39" fmla="*/ 87 h 93"/>
                <a:gd name="T40" fmla="*/ 32 w 50"/>
                <a:gd name="T41" fmla="*/ 93 h 93"/>
                <a:gd name="T42" fmla="*/ 38 w 50"/>
                <a:gd name="T43" fmla="*/ 87 h 93"/>
                <a:gd name="T44" fmla="*/ 38 w 50"/>
                <a:gd name="T45" fmla="*/ 13 h 93"/>
                <a:gd name="T46" fmla="*/ 41 w 50"/>
                <a:gd name="T47" fmla="*/ 13 h 93"/>
                <a:gd name="T48" fmla="*/ 41 w 50"/>
                <a:gd name="T49" fmla="*/ 37 h 93"/>
                <a:gd name="T50" fmla="*/ 41 w 50"/>
                <a:gd name="T51" fmla="*/ 37 h 93"/>
                <a:gd name="T52" fmla="*/ 41 w 50"/>
                <a:gd name="T53" fmla="*/ 37 h 93"/>
                <a:gd name="T54" fmla="*/ 45 w 50"/>
                <a:gd name="T55" fmla="*/ 41 h 93"/>
                <a:gd name="T56" fmla="*/ 50 w 50"/>
                <a:gd name="T57" fmla="*/ 37 h 93"/>
                <a:gd name="T58" fmla="*/ 50 w 50"/>
                <a:gd name="T59" fmla="*/ 37 h 93"/>
                <a:gd name="T60" fmla="*/ 50 w 50"/>
                <a:gd name="T61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93">
                  <a:moveTo>
                    <a:pt x="50" y="12"/>
                  </a:moveTo>
                  <a:cubicBezTo>
                    <a:pt x="49" y="0"/>
                    <a:pt x="36" y="1"/>
                    <a:pt x="3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0" y="1"/>
                    <a:pt x="1" y="12"/>
                    <a:pt x="1" y="1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40"/>
                    <a:pt x="3" y="41"/>
                    <a:pt x="5" y="41"/>
                  </a:cubicBezTo>
                  <a:cubicBezTo>
                    <a:pt x="7" y="41"/>
                    <a:pt x="9" y="40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1"/>
                    <a:pt x="15" y="93"/>
                    <a:pt x="18" y="93"/>
                  </a:cubicBezTo>
                  <a:cubicBezTo>
                    <a:pt x="21" y="93"/>
                    <a:pt x="24" y="91"/>
                    <a:pt x="24" y="8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91"/>
                    <a:pt x="29" y="93"/>
                    <a:pt x="32" y="93"/>
                  </a:cubicBezTo>
                  <a:cubicBezTo>
                    <a:pt x="36" y="93"/>
                    <a:pt x="38" y="91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8" y="41"/>
                    <a:pt x="50" y="39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37" name="Group 4"/>
          <p:cNvGrpSpPr>
            <a:grpSpLocks noChangeAspect="1"/>
          </p:cNvGrpSpPr>
          <p:nvPr/>
        </p:nvGrpSpPr>
        <p:grpSpPr bwMode="auto">
          <a:xfrm>
            <a:off x="7722152" y="2624195"/>
            <a:ext cx="373082" cy="765274"/>
            <a:chOff x="684" y="1238"/>
            <a:chExt cx="626" cy="1206"/>
          </a:xfrm>
          <a:solidFill>
            <a:schemeClr val="accent4"/>
          </a:solidFill>
        </p:grpSpPr>
        <p:sp>
          <p:nvSpPr>
            <p:cNvPr id="138" name="Oval 5"/>
            <p:cNvSpPr>
              <a:spLocks noChangeArrowheads="1"/>
            </p:cNvSpPr>
            <p:nvPr/>
          </p:nvSpPr>
          <p:spPr bwMode="auto">
            <a:xfrm>
              <a:off x="897" y="1238"/>
              <a:ext cx="222" cy="208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9" name="Freeform 6"/>
            <p:cNvSpPr>
              <a:spLocks/>
            </p:cNvSpPr>
            <p:nvPr/>
          </p:nvSpPr>
          <p:spPr bwMode="auto">
            <a:xfrm>
              <a:off x="684" y="1477"/>
              <a:ext cx="626" cy="967"/>
            </a:xfrm>
            <a:custGeom>
              <a:avLst/>
              <a:gdLst>
                <a:gd name="T0" fmla="*/ 57 w 65"/>
                <a:gd name="T1" fmla="*/ 12 h 93"/>
                <a:gd name="T2" fmla="*/ 39 w 65"/>
                <a:gd name="T3" fmla="*/ 0 h 93"/>
                <a:gd name="T4" fmla="*/ 27 w 65"/>
                <a:gd name="T5" fmla="*/ 0 h 93"/>
                <a:gd name="T6" fmla="*/ 8 w 65"/>
                <a:gd name="T7" fmla="*/ 12 h 93"/>
                <a:gd name="T8" fmla="*/ 0 w 65"/>
                <a:gd name="T9" fmla="*/ 37 h 93"/>
                <a:gd name="T10" fmla="*/ 0 w 65"/>
                <a:gd name="T11" fmla="*/ 37 h 93"/>
                <a:gd name="T12" fmla="*/ 0 w 65"/>
                <a:gd name="T13" fmla="*/ 37 h 93"/>
                <a:gd name="T14" fmla="*/ 4 w 65"/>
                <a:gd name="T15" fmla="*/ 41 h 93"/>
                <a:gd name="T16" fmla="*/ 9 w 65"/>
                <a:gd name="T17" fmla="*/ 37 h 93"/>
                <a:gd name="T18" fmla="*/ 9 w 65"/>
                <a:gd name="T19" fmla="*/ 37 h 93"/>
                <a:gd name="T20" fmla="*/ 9 w 65"/>
                <a:gd name="T21" fmla="*/ 37 h 93"/>
                <a:gd name="T22" fmla="*/ 17 w 65"/>
                <a:gd name="T23" fmla="*/ 13 h 93"/>
                <a:gd name="T24" fmla="*/ 20 w 65"/>
                <a:gd name="T25" fmla="*/ 13 h 93"/>
                <a:gd name="T26" fmla="*/ 7 w 65"/>
                <a:gd name="T27" fmla="*/ 53 h 93"/>
                <a:gd name="T28" fmla="*/ 20 w 65"/>
                <a:gd name="T29" fmla="*/ 53 h 93"/>
                <a:gd name="T30" fmla="*/ 20 w 65"/>
                <a:gd name="T31" fmla="*/ 87 h 93"/>
                <a:gd name="T32" fmla="*/ 26 w 65"/>
                <a:gd name="T33" fmla="*/ 93 h 93"/>
                <a:gd name="T34" fmla="*/ 31 w 65"/>
                <a:gd name="T35" fmla="*/ 87 h 93"/>
                <a:gd name="T36" fmla="*/ 31 w 65"/>
                <a:gd name="T37" fmla="*/ 53 h 93"/>
                <a:gd name="T38" fmla="*/ 34 w 65"/>
                <a:gd name="T39" fmla="*/ 53 h 93"/>
                <a:gd name="T40" fmla="*/ 34 w 65"/>
                <a:gd name="T41" fmla="*/ 87 h 93"/>
                <a:gd name="T42" fmla="*/ 34 w 65"/>
                <a:gd name="T43" fmla="*/ 87 h 93"/>
                <a:gd name="T44" fmla="*/ 40 w 65"/>
                <a:gd name="T45" fmla="*/ 93 h 93"/>
                <a:gd name="T46" fmla="*/ 46 w 65"/>
                <a:gd name="T47" fmla="*/ 87 h 93"/>
                <a:gd name="T48" fmla="*/ 46 w 65"/>
                <a:gd name="T49" fmla="*/ 53 h 93"/>
                <a:gd name="T50" fmla="*/ 59 w 65"/>
                <a:gd name="T51" fmla="*/ 53 h 93"/>
                <a:gd name="T52" fmla="*/ 46 w 65"/>
                <a:gd name="T53" fmla="*/ 13 h 93"/>
                <a:gd name="T54" fmla="*/ 48 w 65"/>
                <a:gd name="T55" fmla="*/ 13 h 93"/>
                <a:gd name="T56" fmla="*/ 57 w 65"/>
                <a:gd name="T57" fmla="*/ 37 h 93"/>
                <a:gd name="T58" fmla="*/ 57 w 65"/>
                <a:gd name="T59" fmla="*/ 37 h 93"/>
                <a:gd name="T60" fmla="*/ 57 w 65"/>
                <a:gd name="T61" fmla="*/ 37 h 93"/>
                <a:gd name="T62" fmla="*/ 61 w 65"/>
                <a:gd name="T63" fmla="*/ 41 h 93"/>
                <a:gd name="T64" fmla="*/ 65 w 65"/>
                <a:gd name="T65" fmla="*/ 37 h 93"/>
                <a:gd name="T66" fmla="*/ 65 w 65"/>
                <a:gd name="T67" fmla="*/ 37 h 93"/>
                <a:gd name="T68" fmla="*/ 57 w 65"/>
                <a:gd name="T69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93">
                  <a:moveTo>
                    <a:pt x="57" y="12"/>
                  </a:moveTo>
                  <a:cubicBezTo>
                    <a:pt x="56" y="0"/>
                    <a:pt x="39" y="0"/>
                    <a:pt x="3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1"/>
                    <a:pt x="8" y="12"/>
                    <a:pt x="8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90"/>
                    <a:pt x="22" y="93"/>
                    <a:pt x="26" y="93"/>
                  </a:cubicBezTo>
                  <a:cubicBezTo>
                    <a:pt x="29" y="93"/>
                    <a:pt x="31" y="90"/>
                    <a:pt x="31" y="87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4" y="90"/>
                    <a:pt x="37" y="93"/>
                    <a:pt x="40" y="93"/>
                  </a:cubicBezTo>
                  <a:cubicBezTo>
                    <a:pt x="43" y="93"/>
                    <a:pt x="46" y="90"/>
                    <a:pt x="46" y="87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9"/>
                    <a:pt x="59" y="41"/>
                    <a:pt x="61" y="41"/>
                  </a:cubicBezTo>
                  <a:cubicBezTo>
                    <a:pt x="64" y="41"/>
                    <a:pt x="65" y="39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lnTo>
                    <a:pt x="57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0" name="圆角矩形 139"/>
          <p:cNvSpPr/>
          <p:nvPr/>
        </p:nvSpPr>
        <p:spPr>
          <a:xfrm>
            <a:off x="1051963" y="2501058"/>
            <a:ext cx="2342739" cy="375920"/>
          </a:xfrm>
          <a:prstGeom prst="roundRect">
            <a:avLst>
              <a:gd name="adj" fmla="val 0"/>
            </a:avLst>
          </a:prstGeom>
          <a:solidFill>
            <a:srgbClr val="F5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SAY </a:t>
            </a:r>
            <a:r>
              <a:rPr lang="en-US" altLang="zh-CN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THAT </a:t>
            </a:r>
            <a:r>
              <a:rPr lang="en-US" altLang="zh-CN" sz="1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 HERE</a:t>
            </a:r>
            <a:endParaRPr lang="zh-CN" altLang="en-US" sz="1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39182" y="2940646"/>
            <a:ext cx="2510311" cy="2130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>
            <p:extLst/>
          </p:nvPr>
        </p:nvGraphicFramePr>
        <p:xfrm>
          <a:off x="4142281" y="2212922"/>
          <a:ext cx="3888432" cy="2447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图表 5"/>
          <p:cNvGraphicFramePr/>
          <p:nvPr>
            <p:extLst/>
          </p:nvPr>
        </p:nvGraphicFramePr>
        <p:xfrm>
          <a:off x="1323873" y="2047460"/>
          <a:ext cx="2150310" cy="2593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/>
          <p:nvPr>
            <p:extLst/>
          </p:nvPr>
        </p:nvGraphicFramePr>
        <p:xfrm>
          <a:off x="8691217" y="2208187"/>
          <a:ext cx="2387713" cy="2184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3915425" y="2186797"/>
            <a:ext cx="0" cy="3081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309822" y="2186797"/>
            <a:ext cx="0" cy="3081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349046" y="4524343"/>
            <a:ext cx="2016224" cy="1829597"/>
            <a:chOff x="1366463" y="4663680"/>
            <a:chExt cx="2016224" cy="1829597"/>
          </a:xfrm>
        </p:grpSpPr>
        <p:sp>
          <p:nvSpPr>
            <p:cNvPr id="16" name="文本框 37"/>
            <p:cNvSpPr txBox="1"/>
            <p:nvPr/>
          </p:nvSpPr>
          <p:spPr>
            <a:xfrm>
              <a:off x="1628553" y="4663680"/>
              <a:ext cx="13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6463" y="4926181"/>
              <a:ext cx="2016224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48160" y="4524343"/>
            <a:ext cx="2016224" cy="1829597"/>
            <a:chOff x="1366463" y="4663680"/>
            <a:chExt cx="2016224" cy="1829597"/>
          </a:xfrm>
        </p:grpSpPr>
        <p:sp>
          <p:nvSpPr>
            <p:cNvPr id="20" name="文本框 37"/>
            <p:cNvSpPr txBox="1"/>
            <p:nvPr/>
          </p:nvSpPr>
          <p:spPr>
            <a:xfrm>
              <a:off x="1628553" y="4663680"/>
              <a:ext cx="13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66463" y="4926181"/>
              <a:ext cx="2016224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947274" y="4524343"/>
            <a:ext cx="2016224" cy="1829597"/>
            <a:chOff x="1366463" y="4663680"/>
            <a:chExt cx="2016224" cy="1829597"/>
          </a:xfrm>
        </p:grpSpPr>
        <p:sp>
          <p:nvSpPr>
            <p:cNvPr id="23" name="文本框 37"/>
            <p:cNvSpPr txBox="1"/>
            <p:nvPr/>
          </p:nvSpPr>
          <p:spPr>
            <a:xfrm>
              <a:off x="1628553" y="4663680"/>
              <a:ext cx="13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66463" y="4926181"/>
              <a:ext cx="2016224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更多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www.tretars.com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，关注微博“逼格</a:t>
              </a:r>
              <a:r>
                <a:rPr lang="en-US" altLang="zh-CN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”。李益达是个逗比。</a:t>
              </a:r>
              <a:endParaRPr lang="zh-CN" alt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3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>
            <p:extLst/>
          </p:nvPr>
        </p:nvGraphicFramePr>
        <p:xfrm>
          <a:off x="1205746" y="2055223"/>
          <a:ext cx="9622166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矩形 5"/>
          <p:cNvSpPr/>
          <p:nvPr/>
        </p:nvSpPr>
        <p:spPr>
          <a:xfrm>
            <a:off x="1547646" y="2669294"/>
            <a:ext cx="2736307" cy="64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文本框 37"/>
          <p:cNvSpPr txBox="1"/>
          <p:nvPr/>
        </p:nvSpPr>
        <p:spPr>
          <a:xfrm>
            <a:off x="1547646" y="2309255"/>
            <a:ext cx="1184243" cy="3039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5388" y="2669294"/>
            <a:ext cx="2711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文本框 37"/>
          <p:cNvSpPr txBox="1"/>
          <p:nvPr/>
        </p:nvSpPr>
        <p:spPr>
          <a:xfrm>
            <a:off x="4455388" y="2309255"/>
            <a:ext cx="1298618" cy="30391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TEXT HERE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15987" y="2148707"/>
            <a:ext cx="145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 smtClean="0">
                <a:ln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endParaRPr lang="zh-CN" altLang="en-US" sz="3600" b="0" dirty="0">
              <a:ln>
                <a:noFill/>
              </a:ln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0086" y="4459732"/>
            <a:ext cx="2892448" cy="213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05774" y="2148707"/>
            <a:ext cx="145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 smtClean="0">
                <a:ln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endParaRPr lang="zh-CN" altLang="en-US" sz="3600" b="0" dirty="0">
              <a:ln>
                <a:noFill/>
              </a:ln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3928" y="2148707"/>
            <a:ext cx="145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 smtClean="0">
                <a:ln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  <a:endParaRPr lang="zh-CN" altLang="en-US" sz="3600" b="0" dirty="0">
              <a:ln>
                <a:noFill/>
              </a:ln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870406" y="2579519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图表 8"/>
          <p:cNvGraphicFramePr/>
          <p:nvPr>
            <p:extLst/>
          </p:nvPr>
        </p:nvGraphicFramePr>
        <p:xfrm>
          <a:off x="4348578" y="2623764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图表 9"/>
          <p:cNvGraphicFramePr/>
          <p:nvPr>
            <p:extLst/>
          </p:nvPr>
        </p:nvGraphicFramePr>
        <p:xfrm>
          <a:off x="8043038" y="2658177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799978" y="4459732"/>
            <a:ext cx="2892448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83538" y="4459732"/>
            <a:ext cx="2892448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5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49346" y="205041"/>
            <a:ext cx="8691721" cy="6447919"/>
            <a:chOff x="481115" y="205041"/>
            <a:chExt cx="8691721" cy="6447919"/>
          </a:xfrm>
        </p:grpSpPr>
        <p:grpSp>
          <p:nvGrpSpPr>
            <p:cNvPr id="2" name="组合 1"/>
            <p:cNvGrpSpPr/>
            <p:nvPr/>
          </p:nvGrpSpPr>
          <p:grpSpPr>
            <a:xfrm>
              <a:off x="3017576" y="2705725"/>
              <a:ext cx="6155260" cy="1446550"/>
              <a:chOff x="3737676" y="2717801"/>
              <a:chExt cx="6155260" cy="14465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35481" y="3071744"/>
                <a:ext cx="5157455" cy="94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”。李益达是个逗比。更多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www.tretars.com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，关注微博“逼格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”。李益达是个逗比。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" name="TextBox 18"/>
              <p:cNvSpPr txBox="1"/>
              <p:nvPr/>
            </p:nvSpPr>
            <p:spPr>
              <a:xfrm>
                <a:off x="3868235" y="2979411"/>
                <a:ext cx="17344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sz="54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|</a:t>
                </a:r>
                <a:endParaRPr lang="zh-CN" altLang="en-US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" name="TextBox 18"/>
              <p:cNvSpPr txBox="1"/>
              <p:nvPr/>
            </p:nvSpPr>
            <p:spPr>
              <a:xfrm>
                <a:off x="3737676" y="2717801"/>
                <a:ext cx="78625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4</a:t>
                </a:r>
                <a:endParaRPr lang="zh-CN" altLang="en-US" sz="8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" name="TextBox 18"/>
            <p:cNvSpPr txBox="1"/>
            <p:nvPr/>
          </p:nvSpPr>
          <p:spPr>
            <a:xfrm>
              <a:off x="481115" y="205041"/>
              <a:ext cx="173449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1300" dirty="0" smtClean="0">
                  <a:solidFill>
                    <a:srgbClr val="F5425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8800" dirty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24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1473428 w 2946857"/>
              <a:gd name="connsiteY0" fmla="*/ 0 h 2946857"/>
              <a:gd name="connsiteX1" fmla="*/ 2946857 w 2946857"/>
              <a:gd name="connsiteY1" fmla="*/ 1473429 h 2946857"/>
              <a:gd name="connsiteX2" fmla="*/ 1473429 w 2946857"/>
              <a:gd name="connsiteY2" fmla="*/ 1473429 h 2946857"/>
              <a:gd name="connsiteX3" fmla="*/ 1473428 w 2946857"/>
              <a:gd name="connsiteY3" fmla="*/ 0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8" y="0"/>
                </a:moveTo>
                <a:cubicBezTo>
                  <a:pt x="2287180" y="0"/>
                  <a:pt x="2946857" y="659677"/>
                  <a:pt x="2946857" y="1473429"/>
                </a:cubicBezTo>
                <a:lnTo>
                  <a:pt x="1473429" y="1473429"/>
                </a:lnTo>
                <a:cubicBezTo>
                  <a:pt x="1473429" y="982286"/>
                  <a:pt x="1473428" y="491143"/>
                  <a:pt x="1473428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653951" rIns="338217" bIns="1572389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2946857 w 2946857"/>
              <a:gd name="connsiteY0" fmla="*/ 1473429 h 2946857"/>
              <a:gd name="connsiteX1" fmla="*/ 1473428 w 2946857"/>
              <a:gd name="connsiteY1" fmla="*/ 2946858 h 2946857"/>
              <a:gd name="connsiteX2" fmla="*/ 1473429 w 2946857"/>
              <a:gd name="connsiteY2" fmla="*/ 1473429 h 2946857"/>
              <a:gd name="connsiteX3" fmla="*/ 2946857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2946857" y="1473429"/>
                </a:moveTo>
                <a:cubicBezTo>
                  <a:pt x="2946857" y="2287181"/>
                  <a:pt x="2287180" y="2946858"/>
                  <a:pt x="1473428" y="2946858"/>
                </a:cubicBezTo>
                <a:cubicBezTo>
                  <a:pt x="1473428" y="2455715"/>
                  <a:pt x="1473429" y="1964572"/>
                  <a:pt x="1473429" y="1473429"/>
                </a:cubicBezTo>
                <a:lnTo>
                  <a:pt x="2946857" y="1473429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1572388" rIns="338217" bIns="6539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1473429 w 2946857"/>
              <a:gd name="connsiteY0" fmla="*/ 2946857 h 2946857"/>
              <a:gd name="connsiteX1" fmla="*/ 0 w 2946857"/>
              <a:gd name="connsiteY1" fmla="*/ 1473428 h 2946857"/>
              <a:gd name="connsiteX2" fmla="*/ 1473429 w 2946857"/>
              <a:gd name="connsiteY2" fmla="*/ 1473429 h 2946857"/>
              <a:gd name="connsiteX3" fmla="*/ 1473429 w 2946857"/>
              <a:gd name="connsiteY3" fmla="*/ 2946857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9" y="2946857"/>
                </a:moveTo>
                <a:cubicBezTo>
                  <a:pt x="659677" y="2946857"/>
                  <a:pt x="0" y="2287180"/>
                  <a:pt x="0" y="1473428"/>
                </a:cubicBezTo>
                <a:lnTo>
                  <a:pt x="1473429" y="1473429"/>
                </a:lnTo>
                <a:lnTo>
                  <a:pt x="1473429" y="2946857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8216" tIns="1572388" rIns="1607471" bIns="6539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0 w 2946857"/>
              <a:gd name="connsiteY0" fmla="*/ 1473429 h 2946857"/>
              <a:gd name="connsiteX1" fmla="*/ 1473429 w 2946857"/>
              <a:gd name="connsiteY1" fmla="*/ 0 h 2946857"/>
              <a:gd name="connsiteX2" fmla="*/ 1473429 w 2946857"/>
              <a:gd name="connsiteY2" fmla="*/ 1473429 h 2946857"/>
              <a:gd name="connsiteX3" fmla="*/ 0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0" y="1473429"/>
                </a:moveTo>
                <a:cubicBezTo>
                  <a:pt x="0" y="659677"/>
                  <a:pt x="659677" y="0"/>
                  <a:pt x="1473429" y="0"/>
                </a:cubicBezTo>
                <a:lnTo>
                  <a:pt x="1473429" y="1473429"/>
                </a:lnTo>
                <a:lnTo>
                  <a:pt x="0" y="1473429"/>
                </a:lnTo>
                <a:close/>
              </a:path>
            </a:pathLst>
          </a:custGeom>
          <a:solidFill>
            <a:srgbClr val="F5425E">
              <a:alpha val="8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9806" tIns="675541" rIns="1629061" bIns="1593979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74965" y="2691948"/>
            <a:ext cx="4924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8298" y="2691947"/>
            <a:ext cx="7761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14051" y="3880256"/>
            <a:ext cx="720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8523" y="3880256"/>
            <a:ext cx="447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6599" y="2663363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16599" y="2270612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STRENGTHS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75431" y="2652157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75431" y="2259406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WEAKNESSES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16599" y="4260051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16599" y="3880256"/>
            <a:ext cx="20703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OPPORTUNITIES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975431" y="4273007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75431" y="3880256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THREATS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6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8231119" y="2540728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3126377" y="2281896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5743080" y="2344641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680" y="2281896"/>
            <a:ext cx="1858554" cy="489879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9890" y="2963183"/>
            <a:ext cx="1972344" cy="272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193" y="3025606"/>
            <a:ext cx="1055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2845" y="3056385"/>
            <a:ext cx="957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63%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63917" y="3089949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42%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22049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20491" y="4411528"/>
            <a:ext cx="2522589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5829466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9466" y="4411528"/>
            <a:ext cx="240165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43844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38442" y="4411528"/>
            <a:ext cx="2447274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1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44215" y="2447108"/>
            <a:ext cx="3553911" cy="2871437"/>
            <a:chOff x="878752" y="2455816"/>
            <a:chExt cx="4103580" cy="2871437"/>
          </a:xfrm>
        </p:grpSpPr>
        <p:sp>
          <p:nvSpPr>
            <p:cNvPr id="4" name="等腰三角形 3"/>
            <p:cNvSpPr/>
            <p:nvPr/>
          </p:nvSpPr>
          <p:spPr>
            <a:xfrm>
              <a:off x="878752" y="2455816"/>
              <a:ext cx="4103580" cy="2871437"/>
            </a:xfrm>
            <a:prstGeom prst="triangl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301124" y="2837094"/>
              <a:ext cx="3258836" cy="2280336"/>
            </a:xfrm>
            <a:prstGeom prst="triangl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761921" y="3259548"/>
              <a:ext cx="2337242" cy="1635461"/>
            </a:xfrm>
            <a:prstGeom prst="triangle">
              <a:avLst/>
            </a:prstGeom>
            <a:solidFill>
              <a:srgbClr val="F5425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3387634" y="4645791"/>
            <a:ext cx="1509486" cy="0"/>
          </a:xfrm>
          <a:prstGeom prst="line">
            <a:avLst/>
          </a:prstGeom>
          <a:ln w="25400">
            <a:solidFill>
              <a:schemeClr val="bg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99280" y="4960446"/>
            <a:ext cx="1509486" cy="0"/>
          </a:xfrm>
          <a:prstGeom prst="line">
            <a:avLst/>
          </a:prstGeom>
          <a:ln w="25400">
            <a:solidFill>
              <a:schemeClr val="bg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10927" y="5289389"/>
            <a:ext cx="1657759" cy="0"/>
          </a:xfrm>
          <a:prstGeom prst="line">
            <a:avLst/>
          </a:prstGeom>
          <a:ln w="25400">
            <a:solidFill>
              <a:schemeClr val="bg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68686" y="499857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2928" y="4650000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2013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84474" y="431570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2012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21074" y="2109865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810058" y="2095577"/>
            <a:ext cx="0" cy="978167"/>
          </a:xfrm>
          <a:prstGeom prst="line">
            <a:avLst/>
          </a:prstGeom>
          <a:ln w="10160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821074" y="3290100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810058" y="3290100"/>
            <a:ext cx="0" cy="978167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838634" y="4470336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827618" y="4456048"/>
            <a:ext cx="0" cy="978167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937833" y="2414627"/>
            <a:ext cx="3747726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4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37833" y="2066077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2012</a:t>
            </a:r>
            <a:endParaRPr lang="zh-CN" altLang="en-US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38051" y="3602150"/>
            <a:ext cx="376506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38052" y="3253600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2013</a:t>
            </a:r>
            <a:endParaRPr lang="zh-CN" altLang="en-US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66409" y="4789673"/>
            <a:ext cx="3719150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</a:t>
            </a:r>
            <a:endParaRPr lang="zh-CN" altLang="en-US" sz="16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66409" y="4441123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endParaRPr lang="zh-CN" altLang="en-US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1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926268" y="2105312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1911010" y="2627239"/>
            <a:ext cx="214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ONE</a:t>
            </a:r>
            <a:endParaRPr lang="zh-CN" altLang="en-US" sz="20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1951751" y="205658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40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1751" y="3515506"/>
            <a:ext cx="19638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"Ensuring that we can deliver the best quality infrastructure for Britain and the best value for money for the taxpayer are key parts of our long-term economic plan."</a:t>
            </a:r>
            <a:endParaRPr lang="en-US" altLang="zh-CN" sz="11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0542" y="2105312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100541" y="2627239"/>
            <a:ext cx="2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TWO</a:t>
            </a:r>
            <a:endParaRPr lang="zh-CN" altLang="en-US" sz="20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5126025" y="205658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40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26025" y="3515506"/>
            <a:ext cx="196384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"Ensuring that we can deliver the best quality infrastructure for Britain and the best value for money for the taxpayer are key parts of our long-term economic plan."</a:t>
            </a:r>
            <a:endParaRPr lang="en-US" altLang="zh-CN" sz="11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4816" y="2105312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8204261" y="2627239"/>
            <a:ext cx="2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CN" altLang="en-US" sz="20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8300299" y="205658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40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00299" y="3515506"/>
            <a:ext cx="196384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"Ensuring that we can deliver the best quality infrastructure for Britain and the best value for money for the taxpayer are key parts of our long-term economic plan."</a:t>
            </a:r>
            <a:endParaRPr lang="en-US" altLang="zh-CN" sz="11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9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19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六边形 3"/>
          <p:cNvSpPr/>
          <p:nvPr/>
        </p:nvSpPr>
        <p:spPr>
          <a:xfrm rot="16200000">
            <a:off x="8385295" y="3092944"/>
            <a:ext cx="2888574" cy="2490150"/>
          </a:xfrm>
          <a:prstGeom prst="hexagon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16200000">
            <a:off x="5895145" y="3092945"/>
            <a:ext cx="2888574" cy="249015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16200000">
            <a:off x="7140220" y="834201"/>
            <a:ext cx="2888574" cy="2490150"/>
          </a:xfrm>
          <a:prstGeom prst="hexagon">
            <a:avLst/>
          </a:prstGeom>
          <a:solidFill>
            <a:srgbClr val="F542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Freeform 74"/>
          <p:cNvSpPr>
            <a:spLocks/>
          </p:cNvSpPr>
          <p:nvPr/>
        </p:nvSpPr>
        <p:spPr bwMode="auto">
          <a:xfrm>
            <a:off x="9576062" y="599758"/>
            <a:ext cx="465138" cy="533400"/>
          </a:xfrm>
          <a:custGeom>
            <a:avLst/>
            <a:gdLst>
              <a:gd name="T0" fmla="*/ 0 w 293"/>
              <a:gd name="T1" fmla="*/ 85 h 336"/>
              <a:gd name="T2" fmla="*/ 144 w 293"/>
              <a:gd name="T3" fmla="*/ 0 h 336"/>
              <a:gd name="T4" fmla="*/ 291 w 293"/>
              <a:gd name="T5" fmla="*/ 80 h 336"/>
              <a:gd name="T6" fmla="*/ 293 w 293"/>
              <a:gd name="T7" fmla="*/ 249 h 336"/>
              <a:gd name="T8" fmla="*/ 149 w 293"/>
              <a:gd name="T9" fmla="*/ 336 h 336"/>
              <a:gd name="T10" fmla="*/ 2 w 293"/>
              <a:gd name="T11" fmla="*/ 253 h 336"/>
              <a:gd name="T12" fmla="*/ 0 w 293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3" y="249"/>
                </a:lnTo>
                <a:lnTo>
                  <a:pt x="149" y="336"/>
                </a:lnTo>
                <a:lnTo>
                  <a:pt x="2" y="253"/>
                </a:lnTo>
                <a:lnTo>
                  <a:pt x="0" y="85"/>
                </a:lnTo>
                <a:close/>
              </a:path>
            </a:pathLst>
          </a:custGeom>
          <a:solidFill>
            <a:srgbClr val="F542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61787" y="720408"/>
            <a:ext cx="290513" cy="258763"/>
            <a:chOff x="10034270" y="674688"/>
            <a:chExt cx="290513" cy="258763"/>
          </a:xfrm>
        </p:grpSpPr>
        <p:sp>
          <p:nvSpPr>
            <p:cNvPr id="9" name="Freeform 75"/>
            <p:cNvSpPr>
              <a:spLocks/>
            </p:cNvSpPr>
            <p:nvPr/>
          </p:nvSpPr>
          <p:spPr bwMode="auto">
            <a:xfrm>
              <a:off x="10061258" y="722313"/>
              <a:ext cx="239713" cy="211138"/>
            </a:xfrm>
            <a:custGeom>
              <a:avLst/>
              <a:gdLst>
                <a:gd name="T0" fmla="*/ 34 w 64"/>
                <a:gd name="T1" fmla="*/ 1 h 56"/>
                <a:gd name="T2" fmla="*/ 28 w 64"/>
                <a:gd name="T3" fmla="*/ 1 h 56"/>
                <a:gd name="T4" fmla="*/ 3 w 64"/>
                <a:gd name="T5" fmla="*/ 16 h 56"/>
                <a:gd name="T6" fmla="*/ 0 w 64"/>
                <a:gd name="T7" fmla="*/ 21 h 56"/>
                <a:gd name="T8" fmla="*/ 0 w 64"/>
                <a:gd name="T9" fmla="*/ 53 h 56"/>
                <a:gd name="T10" fmla="*/ 4 w 64"/>
                <a:gd name="T11" fmla="*/ 56 h 56"/>
                <a:gd name="T12" fmla="*/ 19 w 64"/>
                <a:gd name="T13" fmla="*/ 56 h 56"/>
                <a:gd name="T14" fmla="*/ 22 w 64"/>
                <a:gd name="T15" fmla="*/ 53 h 56"/>
                <a:gd name="T16" fmla="*/ 22 w 64"/>
                <a:gd name="T17" fmla="*/ 38 h 56"/>
                <a:gd name="T18" fmla="*/ 26 w 64"/>
                <a:gd name="T19" fmla="*/ 35 h 56"/>
                <a:gd name="T20" fmla="*/ 39 w 64"/>
                <a:gd name="T21" fmla="*/ 35 h 56"/>
                <a:gd name="T22" fmla="*/ 42 w 64"/>
                <a:gd name="T23" fmla="*/ 38 h 56"/>
                <a:gd name="T24" fmla="*/ 42 w 64"/>
                <a:gd name="T25" fmla="*/ 53 h 56"/>
                <a:gd name="T26" fmla="*/ 46 w 64"/>
                <a:gd name="T27" fmla="*/ 56 h 56"/>
                <a:gd name="T28" fmla="*/ 60 w 64"/>
                <a:gd name="T29" fmla="*/ 56 h 56"/>
                <a:gd name="T30" fmla="*/ 64 w 64"/>
                <a:gd name="T31" fmla="*/ 53 h 56"/>
                <a:gd name="T32" fmla="*/ 64 w 64"/>
                <a:gd name="T33" fmla="*/ 21 h 56"/>
                <a:gd name="T34" fmla="*/ 61 w 64"/>
                <a:gd name="T35" fmla="*/ 16 h 56"/>
                <a:gd name="T36" fmla="*/ 34 w 64"/>
                <a:gd name="T3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6">
                  <a:moveTo>
                    <a:pt x="34" y="1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6"/>
                    <a:pt x="22" y="54"/>
                    <a:pt x="22" y="5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6"/>
                    <a:pt x="24" y="35"/>
                    <a:pt x="26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2" y="36"/>
                    <a:pt x="42" y="38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4" y="56"/>
                    <a:pt x="46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4"/>
                    <a:pt x="64" y="53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19"/>
                    <a:pt x="62" y="17"/>
                    <a:pt x="61" y="1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Freeform 76"/>
            <p:cNvSpPr>
              <a:spLocks/>
            </p:cNvSpPr>
            <p:nvPr/>
          </p:nvSpPr>
          <p:spPr bwMode="auto">
            <a:xfrm>
              <a:off x="10034270" y="674688"/>
              <a:ext cx="290513" cy="96838"/>
            </a:xfrm>
            <a:custGeom>
              <a:avLst/>
              <a:gdLst>
                <a:gd name="T0" fmla="*/ 76 w 77"/>
                <a:gd name="T1" fmla="*/ 25 h 26"/>
                <a:gd name="T2" fmla="*/ 72 w 77"/>
                <a:gd name="T3" fmla="*/ 25 h 26"/>
                <a:gd name="T4" fmla="*/ 41 w 77"/>
                <a:gd name="T5" fmla="*/ 7 h 26"/>
                <a:gd name="T6" fmla="*/ 35 w 77"/>
                <a:gd name="T7" fmla="*/ 7 h 26"/>
                <a:gd name="T8" fmla="*/ 5 w 77"/>
                <a:gd name="T9" fmla="*/ 25 h 26"/>
                <a:gd name="T10" fmla="*/ 1 w 77"/>
                <a:gd name="T11" fmla="*/ 25 h 26"/>
                <a:gd name="T12" fmla="*/ 3 w 77"/>
                <a:gd name="T13" fmla="*/ 21 h 26"/>
                <a:gd name="T14" fmla="*/ 35 w 77"/>
                <a:gd name="T15" fmla="*/ 2 h 26"/>
                <a:gd name="T16" fmla="*/ 41 w 77"/>
                <a:gd name="T17" fmla="*/ 1 h 26"/>
                <a:gd name="T18" fmla="*/ 75 w 77"/>
                <a:gd name="T19" fmla="*/ 21 h 26"/>
                <a:gd name="T20" fmla="*/ 76 w 77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26">
                  <a:moveTo>
                    <a:pt x="76" y="25"/>
                  </a:moveTo>
                  <a:cubicBezTo>
                    <a:pt x="76" y="26"/>
                    <a:pt x="74" y="26"/>
                    <a:pt x="72" y="2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6"/>
                    <a:pt x="37" y="6"/>
                    <a:pt x="35" y="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6"/>
                    <a:pt x="1" y="25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1"/>
                    <a:pt x="39" y="0"/>
                    <a:pt x="41" y="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2"/>
                    <a:pt x="77" y="24"/>
                    <a:pt x="76" y="25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" name="Freeform 77"/>
          <p:cNvSpPr>
            <a:spLocks/>
          </p:cNvSpPr>
          <p:nvPr/>
        </p:nvSpPr>
        <p:spPr bwMode="auto">
          <a:xfrm>
            <a:off x="9278247" y="5752148"/>
            <a:ext cx="466725" cy="533400"/>
          </a:xfrm>
          <a:custGeom>
            <a:avLst/>
            <a:gdLst>
              <a:gd name="T0" fmla="*/ 0 w 294"/>
              <a:gd name="T1" fmla="*/ 87 h 336"/>
              <a:gd name="T2" fmla="*/ 145 w 294"/>
              <a:gd name="T3" fmla="*/ 0 h 336"/>
              <a:gd name="T4" fmla="*/ 292 w 294"/>
              <a:gd name="T5" fmla="*/ 82 h 336"/>
              <a:gd name="T6" fmla="*/ 294 w 294"/>
              <a:gd name="T7" fmla="*/ 250 h 336"/>
              <a:gd name="T8" fmla="*/ 152 w 294"/>
              <a:gd name="T9" fmla="*/ 336 h 336"/>
              <a:gd name="T10" fmla="*/ 5 w 294"/>
              <a:gd name="T11" fmla="*/ 255 h 336"/>
              <a:gd name="T12" fmla="*/ 0 w 294"/>
              <a:gd name="T13" fmla="*/ 87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7"/>
                </a:moveTo>
                <a:lnTo>
                  <a:pt x="145" y="0"/>
                </a:lnTo>
                <a:lnTo>
                  <a:pt x="292" y="82"/>
                </a:lnTo>
                <a:lnTo>
                  <a:pt x="294" y="250"/>
                </a:lnTo>
                <a:lnTo>
                  <a:pt x="152" y="336"/>
                </a:lnTo>
                <a:lnTo>
                  <a:pt x="5" y="255"/>
                </a:lnTo>
                <a:lnTo>
                  <a:pt x="0" y="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46510" y="5879148"/>
            <a:ext cx="315912" cy="330200"/>
            <a:chOff x="9734233" y="5894388"/>
            <a:chExt cx="315912" cy="330200"/>
          </a:xfrm>
        </p:grpSpPr>
        <p:sp>
          <p:nvSpPr>
            <p:cNvPr id="13" name="Freeform 78"/>
            <p:cNvSpPr>
              <a:spLocks/>
            </p:cNvSpPr>
            <p:nvPr/>
          </p:nvSpPr>
          <p:spPr bwMode="auto">
            <a:xfrm>
              <a:off x="9734233" y="5916613"/>
              <a:ext cx="282575" cy="307975"/>
            </a:xfrm>
            <a:custGeom>
              <a:avLst/>
              <a:gdLst>
                <a:gd name="T0" fmla="*/ 59 w 75"/>
                <a:gd name="T1" fmla="*/ 44 h 82"/>
                <a:gd name="T2" fmla="*/ 38 w 75"/>
                <a:gd name="T3" fmla="*/ 40 h 82"/>
                <a:gd name="T4" fmla="*/ 35 w 75"/>
                <a:gd name="T5" fmla="*/ 18 h 82"/>
                <a:gd name="T6" fmla="*/ 20 w 75"/>
                <a:gd name="T7" fmla="*/ 0 h 82"/>
                <a:gd name="T8" fmla="*/ 28 w 75"/>
                <a:gd name="T9" fmla="*/ 49 h 82"/>
                <a:gd name="T10" fmla="*/ 75 w 75"/>
                <a:gd name="T11" fmla="*/ 63 h 82"/>
                <a:gd name="T12" fmla="*/ 59 w 75"/>
                <a:gd name="T13" fmla="*/ 4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2">
                  <a:moveTo>
                    <a:pt x="59" y="44"/>
                  </a:moveTo>
                  <a:cubicBezTo>
                    <a:pt x="59" y="44"/>
                    <a:pt x="53" y="55"/>
                    <a:pt x="38" y="40"/>
                  </a:cubicBezTo>
                  <a:cubicBezTo>
                    <a:pt x="23" y="23"/>
                    <a:pt x="35" y="18"/>
                    <a:pt x="35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18"/>
                    <a:pt x="28" y="49"/>
                  </a:cubicBezTo>
                  <a:cubicBezTo>
                    <a:pt x="58" y="82"/>
                    <a:pt x="75" y="63"/>
                    <a:pt x="75" y="63"/>
                  </a:cubicBezTo>
                  <a:lnTo>
                    <a:pt x="59" y="44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Freeform 79"/>
            <p:cNvSpPr>
              <a:spLocks/>
            </p:cNvSpPr>
            <p:nvPr/>
          </p:nvSpPr>
          <p:spPr bwMode="auto">
            <a:xfrm>
              <a:off x="9970770" y="6059488"/>
              <a:ext cx="79375" cy="87313"/>
            </a:xfrm>
            <a:custGeom>
              <a:avLst/>
              <a:gdLst>
                <a:gd name="T0" fmla="*/ 50 w 50"/>
                <a:gd name="T1" fmla="*/ 45 h 55"/>
                <a:gd name="T2" fmla="*/ 38 w 50"/>
                <a:gd name="T3" fmla="*/ 55 h 55"/>
                <a:gd name="T4" fmla="*/ 0 w 50"/>
                <a:gd name="T5" fmla="*/ 10 h 55"/>
                <a:gd name="T6" fmla="*/ 10 w 50"/>
                <a:gd name="T7" fmla="*/ 0 h 55"/>
                <a:gd name="T8" fmla="*/ 50 w 50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45"/>
                  </a:moveTo>
                  <a:lnTo>
                    <a:pt x="38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0" y="45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Freeform 80"/>
            <p:cNvSpPr>
              <a:spLocks/>
            </p:cNvSpPr>
            <p:nvPr/>
          </p:nvSpPr>
          <p:spPr bwMode="auto">
            <a:xfrm>
              <a:off x="9819958" y="5894388"/>
              <a:ext cx="76200" cy="82550"/>
            </a:xfrm>
            <a:custGeom>
              <a:avLst/>
              <a:gdLst>
                <a:gd name="T0" fmla="*/ 48 w 48"/>
                <a:gd name="T1" fmla="*/ 43 h 52"/>
                <a:gd name="T2" fmla="*/ 38 w 48"/>
                <a:gd name="T3" fmla="*/ 52 h 52"/>
                <a:gd name="T4" fmla="*/ 0 w 48"/>
                <a:gd name="T5" fmla="*/ 9 h 52"/>
                <a:gd name="T6" fmla="*/ 10 w 48"/>
                <a:gd name="T7" fmla="*/ 0 h 52"/>
                <a:gd name="T8" fmla="*/ 48 w 48"/>
                <a:gd name="T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48" y="43"/>
                  </a:moveTo>
                  <a:lnTo>
                    <a:pt x="38" y="52"/>
                  </a:lnTo>
                  <a:lnTo>
                    <a:pt x="0" y="9"/>
                  </a:lnTo>
                  <a:lnTo>
                    <a:pt x="10" y="0"/>
                  </a:lnTo>
                  <a:lnTo>
                    <a:pt x="48" y="43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Freeform 81"/>
          <p:cNvSpPr>
            <a:spLocks/>
          </p:cNvSpPr>
          <p:nvPr/>
        </p:nvSpPr>
        <p:spPr bwMode="auto">
          <a:xfrm>
            <a:off x="5826387" y="2889886"/>
            <a:ext cx="466725" cy="533400"/>
          </a:xfrm>
          <a:custGeom>
            <a:avLst/>
            <a:gdLst>
              <a:gd name="T0" fmla="*/ 0 w 294"/>
              <a:gd name="T1" fmla="*/ 85 h 336"/>
              <a:gd name="T2" fmla="*/ 144 w 294"/>
              <a:gd name="T3" fmla="*/ 0 h 336"/>
              <a:gd name="T4" fmla="*/ 291 w 294"/>
              <a:gd name="T5" fmla="*/ 80 h 336"/>
              <a:gd name="T6" fmla="*/ 294 w 294"/>
              <a:gd name="T7" fmla="*/ 248 h 336"/>
              <a:gd name="T8" fmla="*/ 152 w 294"/>
              <a:gd name="T9" fmla="*/ 336 h 336"/>
              <a:gd name="T10" fmla="*/ 5 w 294"/>
              <a:gd name="T11" fmla="*/ 253 h 336"/>
              <a:gd name="T12" fmla="*/ 0 w 294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4" y="248"/>
                </a:lnTo>
                <a:lnTo>
                  <a:pt x="152" y="336"/>
                </a:lnTo>
                <a:lnTo>
                  <a:pt x="5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16875" y="3066098"/>
            <a:ext cx="285750" cy="176213"/>
            <a:chOff x="6213158" y="2928938"/>
            <a:chExt cx="285750" cy="176213"/>
          </a:xfrm>
        </p:grpSpPr>
        <p:sp>
          <p:nvSpPr>
            <p:cNvPr id="18" name="Freeform 82"/>
            <p:cNvSpPr>
              <a:spLocks/>
            </p:cNvSpPr>
            <p:nvPr/>
          </p:nvSpPr>
          <p:spPr bwMode="auto">
            <a:xfrm>
              <a:off x="6227445" y="2928938"/>
              <a:ext cx="255588" cy="71438"/>
            </a:xfrm>
            <a:custGeom>
              <a:avLst/>
              <a:gdLst>
                <a:gd name="T0" fmla="*/ 39 w 68"/>
                <a:gd name="T1" fmla="*/ 18 h 19"/>
                <a:gd name="T2" fmla="*/ 68 w 68"/>
                <a:gd name="T3" fmla="*/ 1 h 19"/>
                <a:gd name="T4" fmla="*/ 66 w 68"/>
                <a:gd name="T5" fmla="*/ 0 h 19"/>
                <a:gd name="T6" fmla="*/ 3 w 68"/>
                <a:gd name="T7" fmla="*/ 0 h 19"/>
                <a:gd name="T8" fmla="*/ 0 w 68"/>
                <a:gd name="T9" fmla="*/ 1 h 19"/>
                <a:gd name="T10" fmla="*/ 30 w 68"/>
                <a:gd name="T11" fmla="*/ 18 h 19"/>
                <a:gd name="T12" fmla="*/ 39 w 68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9">
                  <a:moveTo>
                    <a:pt x="39" y="1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19"/>
                    <a:pt x="36" y="19"/>
                    <a:pt x="39" y="18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83"/>
            <p:cNvSpPr>
              <a:spLocks/>
            </p:cNvSpPr>
            <p:nvPr/>
          </p:nvSpPr>
          <p:spPr bwMode="auto">
            <a:xfrm>
              <a:off x="6213158" y="2947988"/>
              <a:ext cx="285750" cy="157163"/>
            </a:xfrm>
            <a:custGeom>
              <a:avLst/>
              <a:gdLst>
                <a:gd name="T0" fmla="*/ 45 w 76"/>
                <a:gd name="T1" fmla="*/ 18 h 42"/>
                <a:gd name="T2" fmla="*/ 38 w 76"/>
                <a:gd name="T3" fmla="*/ 20 h 42"/>
                <a:gd name="T4" fmla="*/ 32 w 76"/>
                <a:gd name="T5" fmla="*/ 18 h 42"/>
                <a:gd name="T6" fmla="*/ 1 w 76"/>
                <a:gd name="T7" fmla="*/ 0 h 42"/>
                <a:gd name="T8" fmla="*/ 0 w 76"/>
                <a:gd name="T9" fmla="*/ 1 h 42"/>
                <a:gd name="T10" fmla="*/ 0 w 76"/>
                <a:gd name="T11" fmla="*/ 38 h 42"/>
                <a:gd name="T12" fmla="*/ 7 w 76"/>
                <a:gd name="T13" fmla="*/ 42 h 42"/>
                <a:gd name="T14" fmla="*/ 70 w 76"/>
                <a:gd name="T15" fmla="*/ 42 h 42"/>
                <a:gd name="T16" fmla="*/ 76 w 76"/>
                <a:gd name="T17" fmla="*/ 38 h 42"/>
                <a:gd name="T18" fmla="*/ 76 w 76"/>
                <a:gd name="T19" fmla="*/ 1 h 42"/>
                <a:gd name="T20" fmla="*/ 76 w 76"/>
                <a:gd name="T21" fmla="*/ 0 h 42"/>
                <a:gd name="T22" fmla="*/ 45 w 76"/>
                <a:gd name="T2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2">
                  <a:moveTo>
                    <a:pt x="45" y="18"/>
                  </a:moveTo>
                  <a:cubicBezTo>
                    <a:pt x="43" y="19"/>
                    <a:pt x="41" y="20"/>
                    <a:pt x="38" y="20"/>
                  </a:cubicBezTo>
                  <a:cubicBezTo>
                    <a:pt x="36" y="20"/>
                    <a:pt x="34" y="19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7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3" y="42"/>
                    <a:pt x="76" y="40"/>
                    <a:pt x="76" y="3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0"/>
                    <a:pt x="76" y="0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038025" y="66008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Sample Text.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55145" y="5840016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Sample Text.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65261" y="297906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Sample Text.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 rot="16200000">
            <a:off x="9517819" y="196042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16200000">
            <a:off x="7027207" y="1960423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任意多边形 24"/>
          <p:cNvSpPr>
            <a:spLocks noChangeAspect="1"/>
          </p:cNvSpPr>
          <p:nvPr/>
        </p:nvSpPr>
        <p:spPr>
          <a:xfrm rot="5400000" flipV="1">
            <a:off x="8272744" y="1966725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6070" y="89062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40596" y="485236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79738" y="485236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55484" y="175838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35819" y="3889553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51993" y="3889553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5425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rgbClr val="F5425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F54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113075" y="3306966"/>
            <a:ext cx="2490155" cy="21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1124160" y="2719091"/>
            <a:ext cx="214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1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096281" y="1470860"/>
            <a:ext cx="3916280" cy="3916280"/>
          </a:xfrm>
          <a:prstGeom prst="ellipse">
            <a:avLst/>
          </a:prstGeom>
          <a:solidFill>
            <a:srgbClr val="F5425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4553" y="2893774"/>
            <a:ext cx="395973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THANKS</a:t>
            </a:r>
            <a:endParaRPr lang="zh-CN" altLang="en-US" sz="8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9109" y="5518030"/>
            <a:ext cx="60928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10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Chancellor George Osborne said on Monday: "I am determined that we go on making the decisions to reform the British economy and tackle our debts. 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579609" y="3429000"/>
            <a:ext cx="1576426" cy="1576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59745" y="1405087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78952" y="1668776"/>
            <a:ext cx="1850903" cy="185090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1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797862" y="472350"/>
            <a:ext cx="1799364" cy="946566"/>
            <a:chOff x="5375126" y="2766219"/>
            <a:chExt cx="2582159" cy="1383655"/>
          </a:xfrm>
        </p:grpSpPr>
        <p:grpSp>
          <p:nvGrpSpPr>
            <p:cNvPr id="13" name="组合 12"/>
            <p:cNvGrpSpPr/>
            <p:nvPr/>
          </p:nvGrpSpPr>
          <p:grpSpPr>
            <a:xfrm>
              <a:off x="5631146" y="2923313"/>
              <a:ext cx="2326139" cy="1207721"/>
              <a:chOff x="5404312" y="2685171"/>
              <a:chExt cx="2326137" cy="1207722"/>
            </a:xfrm>
          </p:grpSpPr>
          <p:sp>
            <p:nvSpPr>
              <p:cNvPr id="15" name="文本框 4"/>
              <p:cNvSpPr txBox="1"/>
              <p:nvPr/>
            </p:nvSpPr>
            <p:spPr>
              <a:xfrm>
                <a:off x="5404312" y="2685171"/>
                <a:ext cx="2326137" cy="76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</a:rPr>
                  <a:t>联系方式</a:t>
                </a:r>
                <a:endPara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778081" y="3443100"/>
                <a:ext cx="1578607" cy="449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</a:rPr>
                  <a:t>CONTANT</a:t>
                </a:r>
                <a:endPara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5375126" y="2766219"/>
              <a:ext cx="0" cy="13836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655046" y="532869"/>
            <a:ext cx="880578" cy="880374"/>
            <a:chOff x="3430910" y="2766219"/>
            <a:chExt cx="1383655" cy="1383655"/>
          </a:xfrm>
        </p:grpSpPr>
        <p:sp>
          <p:nvSpPr>
            <p:cNvPr id="18" name="椭圆 17"/>
            <p:cNvSpPr/>
            <p:nvPr/>
          </p:nvSpPr>
          <p:spPr>
            <a:xfrm>
              <a:off x="3430910" y="2766219"/>
              <a:ext cx="1383655" cy="1383655"/>
            </a:xfrm>
            <a:prstGeom prst="ellipse">
              <a:avLst/>
            </a:prstGeom>
            <a:solidFill>
              <a:srgbClr val="D1D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PPT</a:t>
              </a:r>
              <a:endParaRPr lang="en-US" altLang="zh-CN" sz="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  <a:p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DESIGN</a:t>
              </a:r>
              <a:endParaRPr lang="zh-CN" altLang="en-US" sz="1200">
                <a:latin typeface="+mj-lt"/>
                <a:ea typeface="+mj-ea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20288075">
              <a:off x="3430910" y="3892367"/>
              <a:ext cx="432048" cy="185499"/>
            </a:xfrm>
            <a:prstGeom prst="triangle">
              <a:avLst/>
            </a:prstGeom>
            <a:solidFill>
              <a:srgbClr val="D1D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2" descr="C:\Users\Administrator\Desktop\Q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3740" y="2633009"/>
            <a:ext cx="637342" cy="397057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7036238" y="2658576"/>
            <a:ext cx="2900222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7AFBC"/>
                </a:solidFill>
              </a:rPr>
              <a:t>QQ:1793710166</a:t>
            </a:r>
            <a:endParaRPr lang="zh-CN" altLang="en-US" sz="1600">
              <a:solidFill>
                <a:srgbClr val="07AFBC"/>
              </a:solidFill>
            </a:endParaRPr>
          </a:p>
        </p:txBody>
      </p:sp>
      <p:pic>
        <p:nvPicPr>
          <p:cNvPr id="22" name="Picture 4" descr="C:\Users\Administrator\Desktop\微博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4493" y="4221089"/>
            <a:ext cx="354811" cy="287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7036238" y="4220904"/>
            <a:ext cx="4963624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7AFBC"/>
                </a:solidFill>
              </a:rPr>
              <a:t>http://weibo.com/734207444</a:t>
            </a:r>
            <a:endParaRPr lang="zh-CN" altLang="en-US" sz="1600" smtClean="0">
              <a:solidFill>
                <a:srgbClr val="07AFBC"/>
              </a:solidFill>
            </a:endParaRPr>
          </a:p>
        </p:txBody>
      </p:sp>
      <p:pic>
        <p:nvPicPr>
          <p:cNvPr id="34" name="Picture 11" descr="C:\Users\Administrator\Desktop\手机APP清新扁平化图标合集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61732" y="3347222"/>
            <a:ext cx="505386" cy="398386"/>
          </a:xfrm>
          <a:prstGeom prst="rect">
            <a:avLst/>
          </a:prstGeom>
          <a:noFill/>
        </p:spPr>
      </p:pic>
      <p:sp>
        <p:nvSpPr>
          <p:cNvPr id="35" name="矩形 34"/>
          <p:cNvSpPr/>
          <p:nvPr/>
        </p:nvSpPr>
        <p:spPr>
          <a:xfrm>
            <a:off x="7036238" y="3439740"/>
            <a:ext cx="3811338" cy="3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mtClean="0">
                <a:solidFill>
                  <a:srgbClr val="07AFBC"/>
                </a:solidFill>
              </a:rPr>
              <a:t>1793710166@qq.com</a:t>
            </a:r>
            <a:endParaRPr lang="zh-CN" altLang="en-US" sz="1600">
              <a:solidFill>
                <a:srgbClr val="07AFBC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85668" y="2155914"/>
            <a:ext cx="0" cy="32168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162658" y="1896825"/>
            <a:ext cx="1692188" cy="468009"/>
          </a:xfrm>
          <a:prstGeom prst="rect">
            <a:avLst/>
          </a:prstGeom>
          <a:solidFill>
            <a:srgbClr val="D1D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Tahoma" pitchFamily="34" charset="0"/>
              </a:rPr>
              <a:t>作者：</a:t>
            </a:r>
            <a:r>
              <a:rPr lang="en-US" altLang="zh-CN"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zhchtc</a:t>
            </a:r>
            <a:endParaRPr lang="zh-CN" altLang="en-US" sz="1600" b="1">
              <a:solidFill>
                <a:schemeClr val="bg1"/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2660" y="2637096"/>
            <a:ext cx="1920515" cy="1920070"/>
          </a:xfrm>
          <a:prstGeom prst="rect">
            <a:avLst/>
          </a:prstGeom>
          <a:solidFill>
            <a:srgbClr val="D1D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LIKE PPT</a:t>
            </a:r>
            <a:endParaRPr lang="en-US" altLang="zh-CN" sz="2000" b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altLang="zh-CN" sz="2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IT?</a:t>
            </a:r>
            <a:endParaRPr lang="zh-CN" altLang="en-US" sz="2000" b="1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6654" y="4788128"/>
            <a:ext cx="3758208" cy="58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7AFBC"/>
                </a:solidFill>
              </a:rPr>
              <a:t>PPTSTORE</a:t>
            </a:r>
            <a:r>
              <a:rPr lang="zh-CN" altLang="en-US" sz="1600" dirty="0" smtClean="0">
                <a:solidFill>
                  <a:srgbClr val="07AFBC"/>
                </a:solidFill>
              </a:rPr>
              <a:t>个人主页：</a:t>
            </a:r>
            <a:r>
              <a:rPr lang="en-US" altLang="zh-CN" sz="1600" dirty="0" smtClean="0">
                <a:solidFill>
                  <a:srgbClr val="07AFBC"/>
                </a:solidFill>
              </a:rPr>
              <a:t>http</a:t>
            </a:r>
            <a:r>
              <a:rPr lang="en-US" altLang="zh-CN" sz="1600" dirty="0">
                <a:solidFill>
                  <a:srgbClr val="07AFBC"/>
                </a:solidFill>
              </a:rPr>
              <a:t>://www.pptstore.net/author/zhchtc/</a:t>
            </a:r>
            <a:endParaRPr lang="zh-CN" altLang="en-US" sz="1600" dirty="0">
              <a:solidFill>
                <a:srgbClr val="07AFBC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"/>
            <a:ext cx="12190412" cy="2067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651245"/>
            <a:ext cx="12190412" cy="2067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95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0412" cy="2067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651245"/>
            <a:ext cx="12190412" cy="2067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69008" y="206755"/>
            <a:ext cx="11452396" cy="6444490"/>
            <a:chOff x="0" y="206755"/>
            <a:chExt cx="11227367" cy="631786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6756"/>
              <a:ext cx="5615877" cy="31589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65686"/>
              <a:ext cx="5615877" cy="315893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876" y="206755"/>
              <a:ext cx="5611491" cy="3158931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608189" y="4347624"/>
            <a:ext cx="53536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D1D646"/>
                </a:solidFill>
                <a:latin typeface="+mj-ea"/>
                <a:ea typeface="+mj-ea"/>
              </a:rPr>
              <a:t>更多</a:t>
            </a:r>
            <a:r>
              <a:rPr lang="en-US" altLang="zh-CN" sz="2800" dirty="0" smtClean="0">
                <a:solidFill>
                  <a:srgbClr val="D1D646"/>
                </a:solidFill>
                <a:latin typeface="+mj-ea"/>
                <a:ea typeface="+mj-ea"/>
              </a:rPr>
              <a:t>PPT</a:t>
            </a:r>
            <a:r>
              <a:rPr lang="zh-CN" altLang="en-US" sz="2800" dirty="0" smtClean="0">
                <a:solidFill>
                  <a:srgbClr val="D1D646"/>
                </a:solidFill>
                <a:latin typeface="+mj-ea"/>
                <a:ea typeface="+mj-ea"/>
              </a:rPr>
              <a:t>模板：</a:t>
            </a:r>
            <a:r>
              <a:rPr lang="en-US" altLang="zh-CN" sz="2800" dirty="0">
                <a:solidFill>
                  <a:srgbClr val="D1D646"/>
                </a:solidFill>
                <a:latin typeface="+mj-ea"/>
                <a:ea typeface="+mj-ea"/>
              </a:rPr>
              <a:t>http://www.pptstore.net/author/zhchtc/</a:t>
            </a:r>
            <a:endParaRPr lang="zh-CN" altLang="en-US" sz="2800" dirty="0">
              <a:solidFill>
                <a:srgbClr val="D1D6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80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31"/>
            <a:ext cx="1218889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2678" cy="6858000"/>
          </a:xfrm>
          <a:prstGeom prst="rect">
            <a:avLst/>
          </a:prstGeom>
        </p:spPr>
      </p:pic>
      <p:pic>
        <p:nvPicPr>
          <p:cNvPr id="18" name="图片 17" descr="未标式 题-1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 rot="20279432">
            <a:off x="7605467" y="4782163"/>
            <a:ext cx="292318" cy="432000"/>
          </a:xfrm>
          <a:prstGeom prst="rect">
            <a:avLst/>
          </a:prstGeom>
        </p:spPr>
      </p:pic>
      <p:sp>
        <p:nvSpPr>
          <p:cNvPr id="20" name="圆角矩形 19">
            <a:hlinkClick r:id="rId6"/>
          </p:cNvPr>
          <p:cNvSpPr/>
          <p:nvPr/>
        </p:nvSpPr>
        <p:spPr>
          <a:xfrm>
            <a:off x="7748544" y="2756928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圆角矩形 21">
            <a:hlinkClick r:id="rId7"/>
          </p:cNvPr>
          <p:cNvSpPr/>
          <p:nvPr/>
        </p:nvSpPr>
        <p:spPr>
          <a:xfrm>
            <a:off x="7247189" y="3924571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圆角矩形 22">
            <a:hlinkClick r:id="rId8"/>
          </p:cNvPr>
          <p:cNvSpPr/>
          <p:nvPr/>
        </p:nvSpPr>
        <p:spPr>
          <a:xfrm>
            <a:off x="3215264" y="3944438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" name="圆角矩形 23">
            <a:hlinkClick r:id="rId9"/>
          </p:cNvPr>
          <p:cNvSpPr/>
          <p:nvPr/>
        </p:nvSpPr>
        <p:spPr>
          <a:xfrm>
            <a:off x="5195450" y="3944438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6" name="圆角矩形 25">
            <a:hlinkClick r:id="rId7"/>
          </p:cNvPr>
          <p:cNvSpPr/>
          <p:nvPr/>
        </p:nvSpPr>
        <p:spPr>
          <a:xfrm>
            <a:off x="7247189" y="3924571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7" name="圆角矩形 26">
            <a:hlinkClick r:id="rId8"/>
          </p:cNvPr>
          <p:cNvSpPr/>
          <p:nvPr/>
        </p:nvSpPr>
        <p:spPr>
          <a:xfrm>
            <a:off x="3215264" y="3944438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圆角矩形 27">
            <a:hlinkClick r:id="rId9"/>
          </p:cNvPr>
          <p:cNvSpPr/>
          <p:nvPr/>
        </p:nvSpPr>
        <p:spPr>
          <a:xfrm>
            <a:off x="5195450" y="3944438"/>
            <a:ext cx="1799517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圆角矩形 28">
            <a:hlinkClick r:id="rId10"/>
          </p:cNvPr>
          <p:cNvSpPr/>
          <p:nvPr/>
        </p:nvSpPr>
        <p:spPr>
          <a:xfrm>
            <a:off x="4575435" y="5005493"/>
            <a:ext cx="1552170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圆角矩形 29">
            <a:hlinkClick r:id="rId11"/>
          </p:cNvPr>
          <p:cNvSpPr/>
          <p:nvPr/>
        </p:nvSpPr>
        <p:spPr>
          <a:xfrm>
            <a:off x="6140690" y="5005493"/>
            <a:ext cx="1552170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1" name="圆角矩形 30">
            <a:hlinkClick r:id="rId12"/>
          </p:cNvPr>
          <p:cNvSpPr/>
          <p:nvPr/>
        </p:nvSpPr>
        <p:spPr>
          <a:xfrm>
            <a:off x="4588520" y="4591424"/>
            <a:ext cx="1552170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圆角矩形 31">
            <a:hlinkClick r:id="rId13"/>
          </p:cNvPr>
          <p:cNvSpPr/>
          <p:nvPr/>
        </p:nvSpPr>
        <p:spPr>
          <a:xfrm>
            <a:off x="6153773" y="4591424"/>
            <a:ext cx="1552170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18076" y="1918989"/>
            <a:ext cx="8026061" cy="4101477"/>
            <a:chOff x="3105150" y="1929410"/>
            <a:chExt cx="6172826" cy="3154437"/>
          </a:xfrm>
        </p:grpSpPr>
        <p:grpSp>
          <p:nvGrpSpPr>
            <p:cNvPr id="9" name="组合 8"/>
            <p:cNvGrpSpPr/>
            <p:nvPr/>
          </p:nvGrpSpPr>
          <p:grpSpPr>
            <a:xfrm>
              <a:off x="6319812" y="1943101"/>
              <a:ext cx="2958164" cy="1908810"/>
              <a:chOff x="6757637" y="1682716"/>
              <a:chExt cx="3765220" cy="2429579"/>
            </a:xfrm>
          </p:grpSpPr>
          <p:sp>
            <p:nvSpPr>
              <p:cNvPr id="23" name="Arc 21"/>
              <p:cNvSpPr/>
              <p:nvPr/>
            </p:nvSpPr>
            <p:spPr>
              <a:xfrm flipH="1">
                <a:off x="7480162" y="1900061"/>
                <a:ext cx="1966059" cy="1966058"/>
              </a:xfrm>
              <a:prstGeom prst="arc">
                <a:avLst>
                  <a:gd name="adj1" fmla="val 16200000"/>
                  <a:gd name="adj2" fmla="val 5426856"/>
                </a:avLst>
              </a:prstGeom>
              <a:ln w="28575">
                <a:solidFill>
                  <a:srgbClr val="29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5"/>
              <p:cNvCxnSpPr/>
              <p:nvPr/>
            </p:nvCxnSpPr>
            <p:spPr>
              <a:xfrm flipH="1">
                <a:off x="6757637" y="2883090"/>
                <a:ext cx="2322805" cy="0"/>
              </a:xfrm>
              <a:prstGeom prst="line">
                <a:avLst/>
              </a:prstGeom>
              <a:ln w="28575">
                <a:solidFill>
                  <a:srgbClr val="29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ounded Rectangle 31"/>
              <p:cNvSpPr/>
              <p:nvPr/>
            </p:nvSpPr>
            <p:spPr>
              <a:xfrm flipH="1">
                <a:off x="8369584" y="1682716"/>
                <a:ext cx="2153273" cy="469399"/>
              </a:xfrm>
              <a:prstGeom prst="roundRect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/>
              </a:p>
            </p:txBody>
          </p:sp>
          <p:sp>
            <p:nvSpPr>
              <p:cNvPr id="26" name="Rounded Rectangle 32"/>
              <p:cNvSpPr/>
              <p:nvPr/>
            </p:nvSpPr>
            <p:spPr>
              <a:xfrm flipH="1">
                <a:off x="8369584" y="2671344"/>
                <a:ext cx="2153273" cy="469399"/>
              </a:xfrm>
              <a:prstGeom prst="roundRect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27" name="Rounded Rectangle 33"/>
              <p:cNvSpPr/>
              <p:nvPr/>
            </p:nvSpPr>
            <p:spPr>
              <a:xfrm flipH="1">
                <a:off x="8369584" y="3642896"/>
                <a:ext cx="2153273" cy="469399"/>
              </a:xfrm>
              <a:prstGeom prst="roundRect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cxnSp>
          <p:nvCxnSpPr>
            <p:cNvPr id="11" name="Straight Connector 25"/>
            <p:cNvCxnSpPr/>
            <p:nvPr/>
          </p:nvCxnSpPr>
          <p:spPr>
            <a:xfrm flipH="1">
              <a:off x="3105150" y="3866118"/>
              <a:ext cx="1959462" cy="0"/>
            </a:xfrm>
            <a:prstGeom prst="line">
              <a:avLst/>
            </a:prstGeom>
            <a:ln w="28575">
              <a:solidFill>
                <a:srgbClr val="29B9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21"/>
            <p:cNvSpPr/>
            <p:nvPr/>
          </p:nvSpPr>
          <p:spPr>
            <a:xfrm flipH="1">
              <a:off x="3464331" y="2883089"/>
              <a:ext cx="1966059" cy="1966058"/>
            </a:xfrm>
            <a:prstGeom prst="arc">
              <a:avLst>
                <a:gd name="adj1" fmla="val 16200000"/>
                <a:gd name="adj2" fmla="val 5426856"/>
              </a:avLst>
            </a:prstGeom>
            <a:ln w="28575">
              <a:solidFill>
                <a:srgbClr val="29B9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1"/>
            <p:cNvSpPr/>
            <p:nvPr/>
          </p:nvSpPr>
          <p:spPr>
            <a:xfrm flipH="1">
              <a:off x="4353753" y="2654268"/>
              <a:ext cx="2153273" cy="469399"/>
            </a:xfrm>
            <a:prstGeom prst="round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  <p:sp>
          <p:nvSpPr>
            <p:cNvPr id="14" name="Rounded Rectangle 32"/>
            <p:cNvSpPr/>
            <p:nvPr/>
          </p:nvSpPr>
          <p:spPr>
            <a:xfrm flipH="1">
              <a:off x="4353753" y="3642896"/>
              <a:ext cx="2153273" cy="469399"/>
            </a:xfrm>
            <a:prstGeom prst="round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5" name="Rounded Rectangle 33"/>
            <p:cNvSpPr/>
            <p:nvPr/>
          </p:nvSpPr>
          <p:spPr>
            <a:xfrm flipH="1">
              <a:off x="4353753" y="4614448"/>
              <a:ext cx="2153273" cy="469399"/>
            </a:xfrm>
            <a:prstGeom prst="round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93033" y="2694512"/>
              <a:ext cx="1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93033" y="3678129"/>
              <a:ext cx="1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93033" y="4649092"/>
              <a:ext cx="1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691699" y="1929410"/>
              <a:ext cx="1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1699" y="2719821"/>
              <a:ext cx="1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91699" y="3474110"/>
              <a:ext cx="1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Rounded Rectangle 31"/>
          <p:cNvSpPr/>
          <p:nvPr/>
        </p:nvSpPr>
        <p:spPr>
          <a:xfrm flipH="1">
            <a:off x="48036" y="4102626"/>
            <a:ext cx="2799739" cy="610324"/>
          </a:xfrm>
          <a:prstGeom prst="roundRect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169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04" y="2187704"/>
            <a:ext cx="3961066" cy="24054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74457" y="5221217"/>
            <a:ext cx="4009513" cy="939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422904" y="4593463"/>
            <a:ext cx="226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/>
              <a:t>逼格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169118" y="2389761"/>
            <a:ext cx="4248340" cy="939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7169118" y="1954145"/>
            <a:ext cx="226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69118" y="3764865"/>
            <a:ext cx="4248340" cy="939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7169118" y="3329249"/>
            <a:ext cx="226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/>
              <a:t>逼格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169118" y="5193165"/>
            <a:ext cx="4248340" cy="939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”。李益达是个逗比。更多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37"/>
          <p:cNvSpPr txBox="1"/>
          <p:nvPr/>
        </p:nvSpPr>
        <p:spPr>
          <a:xfrm>
            <a:off x="7169118" y="4759552"/>
            <a:ext cx="226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/>
              <a:t>逼格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099762" y="1989864"/>
            <a:ext cx="867225" cy="867224"/>
          </a:xfrm>
          <a:prstGeom prst="round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099762" y="3394509"/>
            <a:ext cx="867225" cy="867224"/>
          </a:xfrm>
          <a:prstGeom prst="round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99762" y="4787606"/>
            <a:ext cx="867225" cy="867224"/>
          </a:xfrm>
          <a:prstGeom prst="round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5400000">
            <a:off x="2747228" y="4768037"/>
            <a:ext cx="130521" cy="11251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6249217" y="3592834"/>
            <a:ext cx="568314" cy="470573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6370240" y="4952430"/>
            <a:ext cx="305669" cy="537575"/>
          </a:xfrm>
          <a:custGeom>
            <a:avLst/>
            <a:gdLst>
              <a:gd name="connsiteX0" fmla="*/ 647699 w 1270000"/>
              <a:gd name="connsiteY0" fmla="*/ 1724025 h 1879600"/>
              <a:gd name="connsiteX1" fmla="*/ 593724 w 1270000"/>
              <a:gd name="connsiteY1" fmla="*/ 1778000 h 1879600"/>
              <a:gd name="connsiteX2" fmla="*/ 647699 w 1270000"/>
              <a:gd name="connsiteY2" fmla="*/ 1831975 h 1879600"/>
              <a:gd name="connsiteX3" fmla="*/ 701674 w 1270000"/>
              <a:gd name="connsiteY3" fmla="*/ 1778000 h 1879600"/>
              <a:gd name="connsiteX4" fmla="*/ 647699 w 1270000"/>
              <a:gd name="connsiteY4" fmla="*/ 1724025 h 1879600"/>
              <a:gd name="connsiteX5" fmla="*/ 68263 w 1270000"/>
              <a:gd name="connsiteY5" fmla="*/ 196850 h 1879600"/>
              <a:gd name="connsiteX6" fmla="*/ 68263 w 1270000"/>
              <a:gd name="connsiteY6" fmla="*/ 1658938 h 1879600"/>
              <a:gd name="connsiteX7" fmla="*/ 1201738 w 1270000"/>
              <a:gd name="connsiteY7" fmla="*/ 1658938 h 1879600"/>
              <a:gd name="connsiteX8" fmla="*/ 1201738 w 1270000"/>
              <a:gd name="connsiteY8" fmla="*/ 196850 h 1879600"/>
              <a:gd name="connsiteX9" fmla="*/ 650875 w 1270000"/>
              <a:gd name="connsiteY9" fmla="*/ 85410 h 1879600"/>
              <a:gd name="connsiteX10" fmla="*/ 628015 w 1270000"/>
              <a:gd name="connsiteY10" fmla="*/ 108270 h 1879600"/>
              <a:gd name="connsiteX11" fmla="*/ 650875 w 1270000"/>
              <a:gd name="connsiteY11" fmla="*/ 131130 h 1879600"/>
              <a:gd name="connsiteX12" fmla="*/ 673735 w 1270000"/>
              <a:gd name="connsiteY12" fmla="*/ 108270 h 1879600"/>
              <a:gd name="connsiteX13" fmla="*/ 650875 w 1270000"/>
              <a:gd name="connsiteY13" fmla="*/ 85410 h 1879600"/>
              <a:gd name="connsiteX14" fmla="*/ 100546 w 1270000"/>
              <a:gd name="connsiteY14" fmla="*/ 0 h 1879600"/>
              <a:gd name="connsiteX15" fmla="*/ 1169454 w 1270000"/>
              <a:gd name="connsiteY15" fmla="*/ 0 h 1879600"/>
              <a:gd name="connsiteX16" fmla="*/ 1270000 w 1270000"/>
              <a:gd name="connsiteY16" fmla="*/ 100546 h 1879600"/>
              <a:gd name="connsiteX17" fmla="*/ 1270000 w 1270000"/>
              <a:gd name="connsiteY17" fmla="*/ 1779054 h 1879600"/>
              <a:gd name="connsiteX18" fmla="*/ 1169454 w 1270000"/>
              <a:gd name="connsiteY18" fmla="*/ 1879600 h 1879600"/>
              <a:gd name="connsiteX19" fmla="*/ 100546 w 1270000"/>
              <a:gd name="connsiteY19" fmla="*/ 1879600 h 1879600"/>
              <a:gd name="connsiteX20" fmla="*/ 0 w 1270000"/>
              <a:gd name="connsiteY20" fmla="*/ 1779054 h 1879600"/>
              <a:gd name="connsiteX21" fmla="*/ 0 w 1270000"/>
              <a:gd name="connsiteY21" fmla="*/ 100546 h 1879600"/>
              <a:gd name="connsiteX22" fmla="*/ 100546 w 1270000"/>
              <a:gd name="connsiteY22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70000" h="1879600">
                <a:moveTo>
                  <a:pt x="647699" y="1724025"/>
                </a:moveTo>
                <a:cubicBezTo>
                  <a:pt x="617889" y="1724025"/>
                  <a:pt x="593724" y="1748190"/>
                  <a:pt x="593724" y="1778000"/>
                </a:cubicBezTo>
                <a:cubicBezTo>
                  <a:pt x="593724" y="1807810"/>
                  <a:pt x="617889" y="1831975"/>
                  <a:pt x="647699" y="1831975"/>
                </a:cubicBezTo>
                <a:cubicBezTo>
                  <a:pt x="677509" y="1831975"/>
                  <a:pt x="701674" y="1807810"/>
                  <a:pt x="701674" y="1778000"/>
                </a:cubicBezTo>
                <a:cubicBezTo>
                  <a:pt x="701674" y="1748190"/>
                  <a:pt x="677509" y="1724025"/>
                  <a:pt x="647699" y="1724025"/>
                </a:cubicBezTo>
                <a:close/>
                <a:moveTo>
                  <a:pt x="68263" y="196850"/>
                </a:moveTo>
                <a:lnTo>
                  <a:pt x="68263" y="1658938"/>
                </a:lnTo>
                <a:lnTo>
                  <a:pt x="1201738" y="1658938"/>
                </a:lnTo>
                <a:lnTo>
                  <a:pt x="1201738" y="196850"/>
                </a:lnTo>
                <a:close/>
                <a:moveTo>
                  <a:pt x="650875" y="85410"/>
                </a:moveTo>
                <a:cubicBezTo>
                  <a:pt x="638250" y="85410"/>
                  <a:pt x="628015" y="95645"/>
                  <a:pt x="628015" y="108270"/>
                </a:cubicBezTo>
                <a:cubicBezTo>
                  <a:pt x="628015" y="120895"/>
                  <a:pt x="638250" y="131130"/>
                  <a:pt x="650875" y="131130"/>
                </a:cubicBezTo>
                <a:cubicBezTo>
                  <a:pt x="663500" y="131130"/>
                  <a:pt x="673735" y="120895"/>
                  <a:pt x="673735" y="108270"/>
                </a:cubicBezTo>
                <a:cubicBezTo>
                  <a:pt x="673735" y="95645"/>
                  <a:pt x="663500" y="85410"/>
                  <a:pt x="650875" y="85410"/>
                </a:cubicBezTo>
                <a:close/>
                <a:moveTo>
                  <a:pt x="100546" y="0"/>
                </a:moveTo>
                <a:lnTo>
                  <a:pt x="1169454" y="0"/>
                </a:lnTo>
                <a:cubicBezTo>
                  <a:pt x="1224984" y="0"/>
                  <a:pt x="1270000" y="45016"/>
                  <a:pt x="1270000" y="100546"/>
                </a:cubicBezTo>
                <a:lnTo>
                  <a:pt x="1270000" y="1779054"/>
                </a:lnTo>
                <a:cubicBezTo>
                  <a:pt x="1270000" y="1834584"/>
                  <a:pt x="1224984" y="1879600"/>
                  <a:pt x="1169454" y="1879600"/>
                </a:cubicBezTo>
                <a:lnTo>
                  <a:pt x="100546" y="1879600"/>
                </a:lnTo>
                <a:cubicBezTo>
                  <a:pt x="45016" y="1879600"/>
                  <a:pt x="0" y="1834584"/>
                  <a:pt x="0" y="1779054"/>
                </a:cubicBezTo>
                <a:lnTo>
                  <a:pt x="0" y="100546"/>
                </a:lnTo>
                <a:cubicBezTo>
                  <a:pt x="0" y="45016"/>
                  <a:pt x="45016" y="0"/>
                  <a:pt x="1005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Freeform 8"/>
          <p:cNvSpPr>
            <a:spLocks noEditPoints="1"/>
          </p:cNvSpPr>
          <p:nvPr/>
        </p:nvSpPr>
        <p:spPr bwMode="auto">
          <a:xfrm>
            <a:off x="6322322" y="2216501"/>
            <a:ext cx="422103" cy="413950"/>
          </a:xfrm>
          <a:custGeom>
            <a:avLst/>
            <a:gdLst>
              <a:gd name="T0" fmla="*/ 197 w 197"/>
              <a:gd name="T1" fmla="*/ 75 h 193"/>
              <a:gd name="T2" fmla="*/ 195 w 197"/>
              <a:gd name="T3" fmla="*/ 69 h 193"/>
              <a:gd name="T4" fmla="*/ 103 w 197"/>
              <a:gd name="T5" fmla="*/ 2 h 193"/>
              <a:gd name="T6" fmla="*/ 95 w 197"/>
              <a:gd name="T7" fmla="*/ 2 h 193"/>
              <a:gd name="T8" fmla="*/ 3 w 197"/>
              <a:gd name="T9" fmla="*/ 69 h 193"/>
              <a:gd name="T10" fmla="*/ 0 w 197"/>
              <a:gd name="T11" fmla="*/ 75 h 193"/>
              <a:gd name="T12" fmla="*/ 0 w 197"/>
              <a:gd name="T13" fmla="*/ 187 h 193"/>
              <a:gd name="T14" fmla="*/ 7 w 197"/>
              <a:gd name="T15" fmla="*/ 193 h 193"/>
              <a:gd name="T16" fmla="*/ 191 w 197"/>
              <a:gd name="T17" fmla="*/ 193 h 193"/>
              <a:gd name="T18" fmla="*/ 195 w 197"/>
              <a:gd name="T19" fmla="*/ 191 h 193"/>
              <a:gd name="T20" fmla="*/ 197 w 197"/>
              <a:gd name="T21" fmla="*/ 187 h 193"/>
              <a:gd name="T22" fmla="*/ 197 w 197"/>
              <a:gd name="T23" fmla="*/ 75 h 193"/>
              <a:gd name="T24" fmla="*/ 99 w 197"/>
              <a:gd name="T25" fmla="*/ 16 h 193"/>
              <a:gd name="T26" fmla="*/ 184 w 197"/>
              <a:gd name="T27" fmla="*/ 78 h 193"/>
              <a:gd name="T28" fmla="*/ 184 w 197"/>
              <a:gd name="T29" fmla="*/ 87 h 193"/>
              <a:gd name="T30" fmla="*/ 125 w 197"/>
              <a:gd name="T31" fmla="*/ 129 h 193"/>
              <a:gd name="T32" fmla="*/ 172 w 197"/>
              <a:gd name="T33" fmla="*/ 158 h 193"/>
              <a:gd name="T34" fmla="*/ 174 w 197"/>
              <a:gd name="T35" fmla="*/ 168 h 193"/>
              <a:gd name="T36" fmla="*/ 168 w 197"/>
              <a:gd name="T37" fmla="*/ 171 h 193"/>
              <a:gd name="T38" fmla="*/ 165 w 197"/>
              <a:gd name="T39" fmla="*/ 170 h 193"/>
              <a:gd name="T40" fmla="*/ 99 w 197"/>
              <a:gd name="T41" fmla="*/ 129 h 193"/>
              <a:gd name="T42" fmla="*/ 33 w 197"/>
              <a:gd name="T43" fmla="*/ 170 h 193"/>
              <a:gd name="T44" fmla="*/ 29 w 197"/>
              <a:gd name="T45" fmla="*/ 171 h 193"/>
              <a:gd name="T46" fmla="*/ 24 w 197"/>
              <a:gd name="T47" fmla="*/ 168 h 193"/>
              <a:gd name="T48" fmla="*/ 26 w 197"/>
              <a:gd name="T49" fmla="*/ 158 h 193"/>
              <a:gd name="T50" fmla="*/ 72 w 197"/>
              <a:gd name="T51" fmla="*/ 129 h 193"/>
              <a:gd name="T52" fmla="*/ 14 w 197"/>
              <a:gd name="T53" fmla="*/ 87 h 193"/>
              <a:gd name="T54" fmla="*/ 14 w 197"/>
              <a:gd name="T55" fmla="*/ 78 h 193"/>
              <a:gd name="T56" fmla="*/ 99 w 197"/>
              <a:gd name="T57" fmla="*/ 1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7" h="193">
                <a:moveTo>
                  <a:pt x="197" y="75"/>
                </a:moveTo>
                <a:cubicBezTo>
                  <a:pt x="197" y="73"/>
                  <a:pt x="196" y="71"/>
                  <a:pt x="195" y="6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0" y="0"/>
                  <a:pt x="97" y="0"/>
                  <a:pt x="95" y="2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3" y="193"/>
                  <a:pt x="7" y="193"/>
                </a:cubicBezTo>
                <a:cubicBezTo>
                  <a:pt x="191" y="193"/>
                  <a:pt x="191" y="193"/>
                  <a:pt x="191" y="193"/>
                </a:cubicBezTo>
                <a:cubicBezTo>
                  <a:pt x="192" y="193"/>
                  <a:pt x="194" y="193"/>
                  <a:pt x="195" y="191"/>
                </a:cubicBezTo>
                <a:cubicBezTo>
                  <a:pt x="197" y="190"/>
                  <a:pt x="197" y="188"/>
                  <a:pt x="197" y="187"/>
                </a:cubicBezTo>
                <a:lnTo>
                  <a:pt x="197" y="75"/>
                </a:lnTo>
                <a:close/>
                <a:moveTo>
                  <a:pt x="99" y="16"/>
                </a:moveTo>
                <a:cubicBezTo>
                  <a:pt x="184" y="78"/>
                  <a:pt x="184" y="78"/>
                  <a:pt x="184" y="78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5" y="160"/>
                  <a:pt x="176" y="165"/>
                  <a:pt x="174" y="168"/>
                </a:cubicBezTo>
                <a:cubicBezTo>
                  <a:pt x="173" y="170"/>
                  <a:pt x="171" y="171"/>
                  <a:pt x="168" y="171"/>
                </a:cubicBezTo>
                <a:cubicBezTo>
                  <a:pt x="167" y="171"/>
                  <a:pt x="166" y="171"/>
                  <a:pt x="165" y="17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33" y="170"/>
                  <a:pt x="33" y="170"/>
                  <a:pt x="33" y="170"/>
                </a:cubicBezTo>
                <a:cubicBezTo>
                  <a:pt x="32" y="171"/>
                  <a:pt x="31" y="171"/>
                  <a:pt x="29" y="171"/>
                </a:cubicBezTo>
                <a:cubicBezTo>
                  <a:pt x="27" y="171"/>
                  <a:pt x="25" y="170"/>
                  <a:pt x="24" y="168"/>
                </a:cubicBezTo>
                <a:cubicBezTo>
                  <a:pt x="22" y="165"/>
                  <a:pt x="22" y="160"/>
                  <a:pt x="26" y="158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78"/>
                  <a:pt x="14" y="78"/>
                  <a:pt x="14" y="78"/>
                </a:cubicBezTo>
                <a:lnTo>
                  <a:pt x="99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5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56172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POWERPOINT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495796520"/>
              </p:ext>
            </p:extLst>
          </p:nvPr>
        </p:nvGraphicFramePr>
        <p:xfrm>
          <a:off x="1909487" y="3248892"/>
          <a:ext cx="2448272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/>
          <p:cNvSpPr/>
          <p:nvPr/>
        </p:nvSpPr>
        <p:spPr>
          <a:xfrm>
            <a:off x="1343644" y="1999680"/>
            <a:ext cx="1241036" cy="3216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324" y="2359482"/>
            <a:ext cx="4038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37"/>
          <p:cNvSpPr txBox="1"/>
          <p:nvPr/>
        </p:nvSpPr>
        <p:spPr>
          <a:xfrm>
            <a:off x="7236516" y="2308245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6516" y="2562733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9181" y="2257946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57%</a:t>
            </a:r>
            <a:endParaRPr lang="zh-CN" altLang="en-US" sz="4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7236516" y="3142379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36516" y="3396867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39181" y="3077792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15%</a:t>
            </a:r>
            <a:endParaRPr lang="zh-CN" altLang="en-US" sz="4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7236516" y="3976513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36516" y="4231001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39181" y="3899569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14%</a:t>
            </a:r>
            <a:endParaRPr lang="zh-CN" altLang="en-US" sz="4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7236516" y="4810646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36516" y="5065134"/>
            <a:ext cx="4071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更多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www.tretars.com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，关注微博“逼格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”。李益达是个逗比。</a:t>
            </a:r>
            <a:endParaRPr lang="zh-CN" altLang="en-US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39181" y="4733702"/>
            <a:ext cx="1442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14%</a:t>
            </a:r>
            <a:endParaRPr lang="zh-CN" altLang="en-US" sz="4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34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0C4E7E"/>
      </a:dk2>
      <a:lt2>
        <a:srgbClr val="E2DFCC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D10E0C"/>
      </a:hlink>
      <a:folHlink>
        <a:srgbClr val="BBB487"/>
      </a:folHlink>
    </a:clrScheme>
    <a:fontScheme name="自定义 7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ppt/theme/themeOverride2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</TotalTime>
  <Words>5295</Words>
  <Application>Microsoft Office PowerPoint</Application>
  <PresentationFormat>自定义</PresentationFormat>
  <Paragraphs>506</Paragraphs>
  <Slides>57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Arial Unicode MS</vt:lpstr>
      <vt:lpstr>Bebas Neue</vt:lpstr>
      <vt:lpstr>汉仪细等线简</vt:lpstr>
      <vt:lpstr>华文细黑</vt:lpstr>
      <vt:lpstr>宋体</vt:lpstr>
      <vt:lpstr>微软雅黑</vt:lpstr>
      <vt:lpstr>Arial</vt:lpstr>
      <vt:lpstr>Calibri</vt:lpstr>
      <vt:lpstr>Calibri Light</vt:lpstr>
      <vt:lpstr>Open Sans</vt:lpstr>
      <vt:lpstr>Segoe UI</vt:lpstr>
      <vt:lpstr>Segoe UI Semilight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zhchtc</dc:creator>
  <cp:lastModifiedBy>cjk</cp:lastModifiedBy>
  <cp:revision>91</cp:revision>
  <dcterms:created xsi:type="dcterms:W3CDTF">2015-03-24T02:37:39Z</dcterms:created>
  <dcterms:modified xsi:type="dcterms:W3CDTF">2017-08-23T16:53:10Z</dcterms:modified>
</cp:coreProperties>
</file>